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7" r:id="rId2"/>
  </p:sldMasterIdLst>
  <p:notesMasterIdLst>
    <p:notesMasterId r:id="rId4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97" r:id="rId10"/>
    <p:sldId id="299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98" r:id="rId36"/>
    <p:sldId id="288" r:id="rId37"/>
    <p:sldId id="296" r:id="rId38"/>
    <p:sldId id="289" r:id="rId39"/>
    <p:sldId id="290" r:id="rId40"/>
    <p:sldId id="291" r:id="rId41"/>
    <p:sldId id="292" r:id="rId42"/>
    <p:sldId id="293" r:id="rId43"/>
    <p:sldId id="294" r:id="rId44"/>
    <p:sldId id="295" r:id="rId45"/>
  </p:sldIdLst>
  <p:sldSz cx="12192000" cy="6858000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754" y="58"/>
      </p:cViewPr>
      <p:guideLst>
        <p:guide orient="horz" pos="288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669EDE-D813-4978-BFBE-BFB90523F61B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97E956-1EED-4C0F-8426-71384C9E7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009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EG" dirty="0"/>
              <a:t>يمكن أن تتأثر أجهزة الاستشعار التصويرية بالظروف المحيطة.</a:t>
            </a:r>
          </a:p>
          <a:p>
            <a:r>
              <a:rPr lang="ar-EG" dirty="0"/>
              <a:t>قد يتم إضافة تداخل إلى الصورة أثناء الإرسال.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97E956-1EED-4C0F-8426-71384C9E7E9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244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6" name="Google Shape;1406;g29755a2e671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7" name="Google Shape;1407;g29755a2e671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292fbabb487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292fbabb487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g295a01bd416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8" name="Google Shape;1368;g295a01bd416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" name="Google Shape;1384;g294bda7baa9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5" name="Google Shape;1385;g294bda7baa9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16" y="6467093"/>
            <a:ext cx="12192000" cy="368935"/>
          </a:xfrm>
          <a:custGeom>
            <a:avLst/>
            <a:gdLst/>
            <a:ahLst/>
            <a:cxnLst/>
            <a:rect l="l" t="t" r="r" b="b"/>
            <a:pathLst>
              <a:path w="9144000" h="368934">
                <a:moveTo>
                  <a:pt x="9144000" y="0"/>
                </a:moveTo>
                <a:lnTo>
                  <a:pt x="0" y="0"/>
                </a:lnTo>
                <a:lnTo>
                  <a:pt x="0" y="368808"/>
                </a:lnTo>
                <a:lnTo>
                  <a:pt x="9144000" y="368808"/>
                </a:lnTo>
                <a:lnTo>
                  <a:pt x="9144000" y="0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16" y="6467093"/>
            <a:ext cx="12192000" cy="368935"/>
          </a:xfrm>
          <a:custGeom>
            <a:avLst/>
            <a:gdLst/>
            <a:ahLst/>
            <a:cxnLst/>
            <a:rect l="l" t="t" r="r" b="b"/>
            <a:pathLst>
              <a:path w="9144000" h="368934">
                <a:moveTo>
                  <a:pt x="0" y="368808"/>
                </a:moveTo>
                <a:lnTo>
                  <a:pt x="9144000" y="368808"/>
                </a:lnTo>
                <a:lnTo>
                  <a:pt x="9144000" y="0"/>
                </a:lnTo>
                <a:lnTo>
                  <a:pt x="0" y="0"/>
                </a:lnTo>
                <a:lnTo>
                  <a:pt x="0" y="368808"/>
                </a:lnTo>
                <a:close/>
              </a:path>
            </a:pathLst>
          </a:custGeom>
          <a:ln w="259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645068" y="2534792"/>
            <a:ext cx="7527712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563529" y="4325468"/>
            <a:ext cx="4612639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10800000" flipH="1">
            <a:off x="0" y="2247900"/>
            <a:ext cx="12192000" cy="4610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2248000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629200" y="984967"/>
            <a:ext cx="10962800" cy="102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629200" y="2558767"/>
            <a:ext cx="5333200" cy="36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6259000" y="2558767"/>
            <a:ext cx="5333200" cy="36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11364721" y="6260831"/>
            <a:ext cx="7316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02934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rot="10800000" flipH="1">
            <a:off x="0" y="875100"/>
            <a:ext cx="12192000" cy="598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875133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131000" y="21800"/>
            <a:ext cx="11768800" cy="80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11364721" y="6260831"/>
            <a:ext cx="7316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09695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653667" y="651000"/>
            <a:ext cx="8302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11364721" y="6260831"/>
            <a:ext cx="7316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21757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2595283" y="3356950"/>
            <a:ext cx="6857100" cy="1448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354000" y="3705956"/>
            <a:ext cx="53936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6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11364721" y="6260831"/>
            <a:ext cx="7316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806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rot="10800000" flipH="1">
            <a:off x="0" y="-100"/>
            <a:ext cx="12192000" cy="6261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0"/>
          <p:cNvSpPr/>
          <p:nvPr/>
        </p:nvSpPr>
        <p:spPr>
          <a:xfrm rot="10800000" flipH="1">
            <a:off x="0" y="6163733"/>
            <a:ext cx="12192000" cy="987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76200" y="6262433"/>
            <a:ext cx="11176000" cy="59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11364721" y="6260831"/>
            <a:ext cx="7316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74905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634000" y="1678033"/>
            <a:ext cx="109628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634000" y="4406167"/>
            <a:ext cx="109628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11364721" y="6260831"/>
            <a:ext cx="7316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297498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11364721" y="6260831"/>
            <a:ext cx="7316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67986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11/9/2025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11/9/2025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11/9/2025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rot="10800000" flipH="1">
            <a:off x="0" y="1376700"/>
            <a:ext cx="12192000" cy="5481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232000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629200" y="70567"/>
            <a:ext cx="10962800" cy="102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629200" y="1491978"/>
            <a:ext cx="10962800" cy="49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  <a:defRPr sz="2200">
                <a:solidFill>
                  <a:srgbClr val="000000"/>
                </a:solidFill>
              </a:defRPr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  <a:defRPr sz="1800">
                <a:solidFill>
                  <a:srgbClr val="000000"/>
                </a:solidFill>
              </a:defRPr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11364721" y="6260831"/>
            <a:ext cx="7316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68682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10995200" y="5661233"/>
            <a:ext cx="1196800" cy="11967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10995200" y="5661167"/>
            <a:ext cx="1196800" cy="11967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520700" y="2425700"/>
            <a:ext cx="10962800" cy="12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520700" y="3718840"/>
            <a:ext cx="10962800" cy="5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11364721" y="6260831"/>
            <a:ext cx="7316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63817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614600" y="2753800"/>
            <a:ext cx="10962800" cy="135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11364721" y="6260831"/>
            <a:ext cx="7316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05021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rot="10800000" flipH="1">
            <a:off x="0" y="1376700"/>
            <a:ext cx="12192000" cy="5481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232000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629200" y="70567"/>
            <a:ext cx="10962800" cy="102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629200" y="1491978"/>
            <a:ext cx="10962800" cy="49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  <a:defRPr sz="2200">
                <a:solidFill>
                  <a:srgbClr val="000000"/>
                </a:solidFill>
              </a:defRPr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  <a:defRPr sz="1800">
                <a:solidFill>
                  <a:srgbClr val="000000"/>
                </a:solidFill>
              </a:defRPr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11364721" y="6260831"/>
            <a:ext cx="7316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4144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15" y="762"/>
            <a:ext cx="876300" cy="1228725"/>
          </a:xfrm>
          <a:custGeom>
            <a:avLst/>
            <a:gdLst/>
            <a:ahLst/>
            <a:cxnLst/>
            <a:rect l="l" t="t" r="r" b="b"/>
            <a:pathLst>
              <a:path w="657225" h="1228725">
                <a:moveTo>
                  <a:pt x="656844" y="0"/>
                </a:moveTo>
                <a:lnTo>
                  <a:pt x="0" y="0"/>
                </a:lnTo>
                <a:lnTo>
                  <a:pt x="0" y="1228344"/>
                </a:lnTo>
                <a:lnTo>
                  <a:pt x="656844" y="1228344"/>
                </a:lnTo>
                <a:lnTo>
                  <a:pt x="656844" y="0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42933" y="284429"/>
            <a:ext cx="10949668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14588" y="1354583"/>
            <a:ext cx="10529145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9200" y="984967"/>
            <a:ext cx="109628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Font typeface="Roboto"/>
              <a:buNone/>
              <a:defRPr sz="32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Font typeface="Roboto"/>
              <a:buNone/>
              <a:defRPr sz="3200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Font typeface="Roboto"/>
              <a:buNone/>
              <a:defRPr sz="3200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Font typeface="Roboto"/>
              <a:buNone/>
              <a:defRPr sz="3200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Font typeface="Roboto"/>
              <a:buNone/>
              <a:defRPr sz="3200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Font typeface="Roboto"/>
              <a:buNone/>
              <a:defRPr sz="3200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Font typeface="Roboto"/>
              <a:buNone/>
              <a:defRPr sz="3200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Font typeface="Roboto"/>
              <a:buNone/>
              <a:defRPr sz="3200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Font typeface="Roboto"/>
              <a:buNone/>
              <a:defRPr sz="32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9200" y="2558767"/>
            <a:ext cx="10962800" cy="36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Char char="●"/>
              <a:defRPr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■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●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■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●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"/>
              <a:buChar char="■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364721" y="6260831"/>
            <a:ext cx="7316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641492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3273108" y="1953566"/>
            <a:ext cx="564578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dirty="0">
                <a:solidFill>
                  <a:srgbClr val="000000"/>
                </a:solidFill>
              </a:rPr>
              <a:t>Digital</a:t>
            </a:r>
            <a:r>
              <a:rPr spc="-12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Image</a:t>
            </a:r>
            <a:r>
              <a:rPr spc="-11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Processing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subTitle" idx="4"/>
          </p:nvPr>
        </p:nvSpPr>
        <p:spPr>
          <a:xfrm>
            <a:off x="2971801" y="4325468"/>
            <a:ext cx="6934325" cy="1153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9610" marR="5080" indent="-676910">
              <a:lnSpc>
                <a:spcPct val="120000"/>
              </a:lnSpc>
              <a:spcBef>
                <a:spcPts val="100"/>
              </a:spcBef>
            </a:pPr>
            <a:r>
              <a:rPr dirty="0"/>
              <a:t>Image</a:t>
            </a:r>
            <a:r>
              <a:rPr spc="-40" dirty="0"/>
              <a:t> </a:t>
            </a:r>
            <a:r>
              <a:rPr spc="-10" dirty="0"/>
              <a:t>Restoration: </a:t>
            </a:r>
            <a:r>
              <a:rPr dirty="0"/>
              <a:t>Noise</a:t>
            </a:r>
            <a:r>
              <a:rPr spc="-40" dirty="0"/>
              <a:t> </a:t>
            </a:r>
            <a:r>
              <a:rPr spc="-10" dirty="0"/>
              <a:t>Removal</a:t>
            </a:r>
            <a:endParaRPr lang="en-US" spc="-10" dirty="0"/>
          </a:p>
          <a:p>
            <a:pPr marL="689610" marR="5080" indent="-676910" algn="ctr">
              <a:lnSpc>
                <a:spcPct val="120000"/>
              </a:lnSpc>
              <a:spcBef>
                <a:spcPts val="100"/>
              </a:spcBef>
            </a:pPr>
            <a:r>
              <a:rPr lang="en-US" spc="-10" dirty="0"/>
              <a:t>Dr. Ahmed Yousry</a:t>
            </a:r>
            <a:endParaRPr spc="-1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2150363" y="-12191"/>
            <a:ext cx="8531860" cy="1257300"/>
            <a:chOff x="626363" y="-12191"/>
            <a:chExt cx="8531860" cy="1257300"/>
          </a:xfrm>
        </p:grpSpPr>
        <p:sp>
          <p:nvSpPr>
            <p:cNvPr id="4" name="object 4"/>
            <p:cNvSpPr/>
            <p:nvPr/>
          </p:nvSpPr>
          <p:spPr>
            <a:xfrm>
              <a:off x="639317" y="762"/>
              <a:ext cx="8505825" cy="1231900"/>
            </a:xfrm>
            <a:custGeom>
              <a:avLst/>
              <a:gdLst/>
              <a:ahLst/>
              <a:cxnLst/>
              <a:rect l="l" t="t" r="r" b="b"/>
              <a:pathLst>
                <a:path w="8505825" h="1231900">
                  <a:moveTo>
                    <a:pt x="8505444" y="0"/>
                  </a:moveTo>
                  <a:lnTo>
                    <a:pt x="0" y="0"/>
                  </a:lnTo>
                  <a:lnTo>
                    <a:pt x="0" y="1231392"/>
                  </a:lnTo>
                  <a:lnTo>
                    <a:pt x="8505444" y="1231392"/>
                  </a:lnTo>
                  <a:lnTo>
                    <a:pt x="8505444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39317" y="762"/>
              <a:ext cx="8505825" cy="1231900"/>
            </a:xfrm>
            <a:custGeom>
              <a:avLst/>
              <a:gdLst/>
              <a:ahLst/>
              <a:cxnLst/>
              <a:rect l="l" t="t" r="r" b="b"/>
              <a:pathLst>
                <a:path w="8505825" h="1231900">
                  <a:moveTo>
                    <a:pt x="0" y="1231392"/>
                  </a:moveTo>
                  <a:lnTo>
                    <a:pt x="8505444" y="1231392"/>
                  </a:lnTo>
                  <a:lnTo>
                    <a:pt x="8505444" y="0"/>
                  </a:lnTo>
                  <a:lnTo>
                    <a:pt x="0" y="0"/>
                  </a:lnTo>
                  <a:lnTo>
                    <a:pt x="0" y="1231392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118735">
              <a:spcBef>
                <a:spcPts val="95"/>
              </a:spcBef>
            </a:pPr>
            <a:r>
              <a:rPr dirty="0"/>
              <a:t>Noise</a:t>
            </a:r>
            <a:r>
              <a:rPr spc="-130" dirty="0"/>
              <a:t> </a:t>
            </a:r>
            <a:r>
              <a:rPr spc="-10" dirty="0"/>
              <a:t>Models</a:t>
            </a: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18211" y="1338888"/>
            <a:ext cx="3684000" cy="5432392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8031481" y="1772411"/>
            <a:ext cx="761365" cy="21209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635">
              <a:lnSpc>
                <a:spcPts val="1630"/>
              </a:lnSpc>
            </a:pPr>
            <a:r>
              <a:rPr sz="1400" spc="-10" dirty="0">
                <a:latin typeface="Arial MT"/>
                <a:cs typeface="Arial MT"/>
              </a:rPr>
              <a:t>Gaussian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489947" y="1773935"/>
            <a:ext cx="703580" cy="21209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270">
              <a:lnSpc>
                <a:spcPts val="1630"/>
              </a:lnSpc>
            </a:pPr>
            <a:r>
              <a:rPr sz="1400" spc="-10" dirty="0">
                <a:latin typeface="Arial MT"/>
                <a:cs typeface="Arial MT"/>
              </a:rPr>
              <a:t>Rayleigh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491985" y="3604259"/>
            <a:ext cx="525145" cy="21209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35"/>
              </a:lnSpc>
            </a:pPr>
            <a:r>
              <a:rPr sz="1400" spc="-10" dirty="0">
                <a:latin typeface="Arial MT"/>
                <a:cs typeface="Arial MT"/>
              </a:rPr>
              <a:t>Erlang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092183" y="3604259"/>
            <a:ext cx="939800" cy="21209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635">
              <a:lnSpc>
                <a:spcPts val="1635"/>
              </a:lnSpc>
            </a:pPr>
            <a:r>
              <a:rPr sz="1400" spc="-10" dirty="0">
                <a:latin typeface="Arial MT"/>
                <a:cs typeface="Arial MT"/>
              </a:rPr>
              <a:t>Exponential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881366" y="5230114"/>
            <a:ext cx="64960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spc="-10" dirty="0">
                <a:latin typeface="Arial MT"/>
                <a:cs typeface="Arial MT"/>
              </a:rPr>
              <a:t>Uniform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035540" y="5548884"/>
            <a:ext cx="622300" cy="212090"/>
          </a:xfrm>
          <a:custGeom>
            <a:avLst/>
            <a:gdLst/>
            <a:ahLst/>
            <a:cxnLst/>
            <a:rect l="l" t="t" r="r" b="b"/>
            <a:pathLst>
              <a:path w="622300" h="212089">
                <a:moveTo>
                  <a:pt x="621792" y="0"/>
                </a:moveTo>
                <a:lnTo>
                  <a:pt x="0" y="0"/>
                </a:lnTo>
                <a:lnTo>
                  <a:pt x="0" y="211836"/>
                </a:lnTo>
                <a:lnTo>
                  <a:pt x="621792" y="211836"/>
                </a:lnTo>
                <a:lnTo>
                  <a:pt x="6217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0024618" y="5530392"/>
            <a:ext cx="65024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spc="-10" dirty="0">
                <a:latin typeface="Arial MT"/>
                <a:cs typeface="Arial MT"/>
              </a:rPr>
              <a:t>Impulse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252459" y="5529071"/>
            <a:ext cx="386080" cy="228600"/>
          </a:xfrm>
          <a:custGeom>
            <a:avLst/>
            <a:gdLst/>
            <a:ahLst/>
            <a:cxnLst/>
            <a:rect l="l" t="t" r="r" b="b"/>
            <a:pathLst>
              <a:path w="386079" h="228600">
                <a:moveTo>
                  <a:pt x="385572" y="0"/>
                </a:moveTo>
                <a:lnTo>
                  <a:pt x="0" y="0"/>
                </a:lnTo>
                <a:lnTo>
                  <a:pt x="0" y="228599"/>
                </a:lnTo>
                <a:lnTo>
                  <a:pt x="385572" y="228599"/>
                </a:lnTo>
                <a:lnTo>
                  <a:pt x="3855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539037" y="1636776"/>
            <a:ext cx="184666" cy="5029200"/>
          </a:xfrm>
          <a:prstGeom prst="rect">
            <a:avLst/>
          </a:prstGeom>
        </p:spPr>
        <p:txBody>
          <a:bodyPr vert="vert270" wrap="square" lIns="0" tIns="12700" rIns="0" bIns="0" rtlCol="0">
            <a:spAutoFit/>
          </a:bodyPr>
          <a:lstStyle/>
          <a:p>
            <a:pPr marL="87630"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Images</a:t>
            </a:r>
            <a:r>
              <a:rPr sz="12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taken</a:t>
            </a:r>
            <a:r>
              <a:rPr sz="12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from</a:t>
            </a:r>
            <a:r>
              <a:rPr sz="12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Gonzalez</a:t>
            </a:r>
            <a:r>
              <a:rPr sz="12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&amp;</a:t>
            </a:r>
            <a:r>
              <a:rPr sz="12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Woods,</a:t>
            </a:r>
            <a:r>
              <a:rPr sz="12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Digital</a:t>
            </a:r>
            <a:r>
              <a:rPr sz="12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Image</a:t>
            </a:r>
            <a:r>
              <a:rPr sz="12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Processing</a:t>
            </a:r>
            <a:r>
              <a:rPr sz="12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 MT"/>
                <a:cs typeface="Arial MT"/>
              </a:rPr>
              <a:t>(2002)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059940" y="1354583"/>
            <a:ext cx="4467860" cy="550727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spcBef>
                <a:spcPts val="105"/>
              </a:spcBef>
            </a:pPr>
            <a:r>
              <a:rPr sz="3200" dirty="0">
                <a:latin typeface="Arial MT"/>
                <a:cs typeface="Arial MT"/>
              </a:rPr>
              <a:t>There</a:t>
            </a:r>
            <a:r>
              <a:rPr sz="3200" spc="-5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are</a:t>
            </a:r>
            <a:r>
              <a:rPr sz="3200" spc="-4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many</a:t>
            </a:r>
            <a:r>
              <a:rPr sz="3200" spc="-35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different </a:t>
            </a:r>
            <a:r>
              <a:rPr sz="3200" dirty="0">
                <a:latin typeface="Arial MT"/>
                <a:cs typeface="Arial MT"/>
              </a:rPr>
              <a:t>models</a:t>
            </a:r>
            <a:r>
              <a:rPr sz="3200" spc="-5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for</a:t>
            </a:r>
            <a:r>
              <a:rPr sz="3200" spc="-2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the</a:t>
            </a:r>
            <a:r>
              <a:rPr sz="3200" spc="-50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image </a:t>
            </a:r>
            <a:r>
              <a:rPr sz="3200" dirty="0">
                <a:latin typeface="Arial MT"/>
                <a:cs typeface="Arial MT"/>
              </a:rPr>
              <a:t>noise</a:t>
            </a:r>
            <a:r>
              <a:rPr sz="3200" spc="-3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term</a:t>
            </a:r>
            <a:r>
              <a:rPr sz="3200" spc="-30" dirty="0">
                <a:latin typeface="Arial MT"/>
                <a:cs typeface="Arial MT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η(x,</a:t>
            </a:r>
            <a:r>
              <a:rPr sz="3200" i="1" spc="-10" dirty="0">
                <a:latin typeface="Times New Roman"/>
                <a:cs typeface="Times New Roman"/>
              </a:rPr>
              <a:t> </a:t>
            </a:r>
            <a:r>
              <a:rPr sz="3200" i="1" spc="-25" dirty="0">
                <a:latin typeface="Times New Roman"/>
                <a:cs typeface="Times New Roman"/>
              </a:rPr>
              <a:t>y)</a:t>
            </a:r>
            <a:r>
              <a:rPr sz="3200" spc="-25" dirty="0">
                <a:latin typeface="Arial MT"/>
                <a:cs typeface="Arial MT"/>
              </a:rPr>
              <a:t>:</a:t>
            </a:r>
            <a:endParaRPr sz="3200">
              <a:latin typeface="Arial MT"/>
              <a:cs typeface="Arial MT"/>
            </a:endParaRPr>
          </a:p>
          <a:p>
            <a:pPr marL="839469" indent="-285750">
              <a:spcBef>
                <a:spcPts val="690"/>
              </a:spcBef>
              <a:buChar char="–"/>
              <a:tabLst>
                <a:tab pos="839469" algn="l"/>
              </a:tabLst>
            </a:pPr>
            <a:r>
              <a:rPr sz="2800" spc="-10" dirty="0">
                <a:latin typeface="Arial MT"/>
                <a:cs typeface="Arial MT"/>
              </a:rPr>
              <a:t>Gaussian</a:t>
            </a:r>
            <a:endParaRPr sz="2800">
              <a:latin typeface="Arial MT"/>
              <a:cs typeface="Arial MT"/>
            </a:endParaRPr>
          </a:p>
          <a:p>
            <a:pPr marL="1245870" lvl="1" indent="-227329">
              <a:spcBef>
                <a:spcPts val="590"/>
              </a:spcBef>
              <a:buChar char="•"/>
              <a:tabLst>
                <a:tab pos="1245870" algn="l"/>
              </a:tabLst>
            </a:pPr>
            <a:r>
              <a:rPr sz="2400" dirty="0">
                <a:latin typeface="Arial MT"/>
                <a:cs typeface="Arial MT"/>
              </a:rPr>
              <a:t>Most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common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model</a:t>
            </a:r>
            <a:endParaRPr sz="2400">
              <a:latin typeface="Arial MT"/>
              <a:cs typeface="Arial MT"/>
            </a:endParaRPr>
          </a:p>
          <a:p>
            <a:pPr marL="839469" indent="-285750">
              <a:spcBef>
                <a:spcPts val="660"/>
              </a:spcBef>
              <a:buChar char="–"/>
              <a:tabLst>
                <a:tab pos="839469" algn="l"/>
              </a:tabLst>
            </a:pPr>
            <a:r>
              <a:rPr sz="2800" spc="-10" dirty="0">
                <a:latin typeface="Arial MT"/>
                <a:cs typeface="Arial MT"/>
              </a:rPr>
              <a:t>Rayleigh</a:t>
            </a:r>
            <a:endParaRPr sz="2800">
              <a:latin typeface="Arial MT"/>
              <a:cs typeface="Arial MT"/>
            </a:endParaRPr>
          </a:p>
          <a:p>
            <a:pPr marL="839469" indent="-285750">
              <a:spcBef>
                <a:spcPts val="670"/>
              </a:spcBef>
              <a:buChar char="–"/>
              <a:tabLst>
                <a:tab pos="839469" algn="l"/>
              </a:tabLst>
            </a:pPr>
            <a:r>
              <a:rPr sz="2800" spc="-10" dirty="0">
                <a:latin typeface="Arial MT"/>
                <a:cs typeface="Arial MT"/>
              </a:rPr>
              <a:t>Erlang</a:t>
            </a:r>
            <a:endParaRPr sz="2800">
              <a:latin typeface="Arial MT"/>
              <a:cs typeface="Arial MT"/>
            </a:endParaRPr>
          </a:p>
          <a:p>
            <a:pPr marL="839469" indent="-285750">
              <a:spcBef>
                <a:spcPts val="670"/>
              </a:spcBef>
              <a:buChar char="–"/>
              <a:tabLst>
                <a:tab pos="839469" algn="l"/>
              </a:tabLst>
            </a:pPr>
            <a:r>
              <a:rPr sz="2800" spc="-10" dirty="0">
                <a:latin typeface="Arial MT"/>
                <a:cs typeface="Arial MT"/>
              </a:rPr>
              <a:t>Exponential</a:t>
            </a:r>
            <a:endParaRPr sz="2800">
              <a:latin typeface="Arial MT"/>
              <a:cs typeface="Arial MT"/>
            </a:endParaRPr>
          </a:p>
          <a:p>
            <a:pPr marL="839469" indent="-285750">
              <a:spcBef>
                <a:spcPts val="675"/>
              </a:spcBef>
              <a:buChar char="–"/>
              <a:tabLst>
                <a:tab pos="839469" algn="l"/>
              </a:tabLst>
            </a:pPr>
            <a:r>
              <a:rPr sz="2800" spc="-10" dirty="0">
                <a:latin typeface="Arial MT"/>
                <a:cs typeface="Arial MT"/>
              </a:rPr>
              <a:t>Uniform</a:t>
            </a:r>
            <a:endParaRPr sz="2800">
              <a:latin typeface="Arial MT"/>
              <a:cs typeface="Arial MT"/>
            </a:endParaRPr>
          </a:p>
          <a:p>
            <a:pPr marL="839469" indent="-285750">
              <a:spcBef>
                <a:spcPts val="675"/>
              </a:spcBef>
              <a:buChar char="–"/>
              <a:tabLst>
                <a:tab pos="839469" algn="l"/>
              </a:tabLst>
            </a:pPr>
            <a:r>
              <a:rPr sz="2800" spc="-10" dirty="0">
                <a:latin typeface="Arial MT"/>
                <a:cs typeface="Arial MT"/>
              </a:rPr>
              <a:t>Impulse</a:t>
            </a:r>
            <a:endParaRPr sz="2800">
              <a:latin typeface="Arial MT"/>
              <a:cs typeface="Arial MT"/>
            </a:endParaRPr>
          </a:p>
          <a:p>
            <a:pPr marL="1245870" lvl="1" indent="-227329">
              <a:spcBef>
                <a:spcPts val="590"/>
              </a:spcBef>
              <a:buFont typeface="Arial MT"/>
              <a:buChar char="•"/>
              <a:tabLst>
                <a:tab pos="1245870" algn="l"/>
              </a:tabLst>
            </a:pPr>
            <a:r>
              <a:rPr sz="2400" i="1" dirty="0">
                <a:latin typeface="Arial"/>
                <a:cs typeface="Arial"/>
              </a:rPr>
              <a:t>Salt</a:t>
            </a:r>
            <a:r>
              <a:rPr sz="2400" i="1" spc="-50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and</a:t>
            </a:r>
            <a:r>
              <a:rPr sz="2400" i="1" spc="-4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pepper</a:t>
            </a:r>
            <a:r>
              <a:rPr sz="2400" i="1" spc="-30" dirty="0">
                <a:latin typeface="Arial"/>
                <a:cs typeface="Arial"/>
              </a:rPr>
              <a:t> </a:t>
            </a:r>
            <a:r>
              <a:rPr sz="2400" spc="-10" dirty="0">
                <a:latin typeface="Arial MT"/>
                <a:cs typeface="Arial MT"/>
              </a:rPr>
              <a:t>noise</a:t>
            </a:r>
            <a:endParaRPr sz="2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2150363" y="-12191"/>
            <a:ext cx="8531860" cy="1257300"/>
            <a:chOff x="626363" y="-12191"/>
            <a:chExt cx="8531860" cy="1257300"/>
          </a:xfrm>
        </p:grpSpPr>
        <p:sp>
          <p:nvSpPr>
            <p:cNvPr id="4" name="object 4"/>
            <p:cNvSpPr/>
            <p:nvPr/>
          </p:nvSpPr>
          <p:spPr>
            <a:xfrm>
              <a:off x="639317" y="762"/>
              <a:ext cx="8505825" cy="1231900"/>
            </a:xfrm>
            <a:custGeom>
              <a:avLst/>
              <a:gdLst/>
              <a:ahLst/>
              <a:cxnLst/>
              <a:rect l="l" t="t" r="r" b="b"/>
              <a:pathLst>
                <a:path w="8505825" h="1231900">
                  <a:moveTo>
                    <a:pt x="8505444" y="0"/>
                  </a:moveTo>
                  <a:lnTo>
                    <a:pt x="0" y="0"/>
                  </a:lnTo>
                  <a:lnTo>
                    <a:pt x="0" y="1231392"/>
                  </a:lnTo>
                  <a:lnTo>
                    <a:pt x="8505444" y="1231392"/>
                  </a:lnTo>
                  <a:lnTo>
                    <a:pt x="8505444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39317" y="762"/>
              <a:ext cx="8505825" cy="1231900"/>
            </a:xfrm>
            <a:custGeom>
              <a:avLst/>
              <a:gdLst/>
              <a:ahLst/>
              <a:cxnLst/>
              <a:rect l="l" t="t" r="r" b="b"/>
              <a:pathLst>
                <a:path w="8505825" h="1231900">
                  <a:moveTo>
                    <a:pt x="0" y="1231392"/>
                  </a:moveTo>
                  <a:lnTo>
                    <a:pt x="8505444" y="1231392"/>
                  </a:lnTo>
                  <a:lnTo>
                    <a:pt x="8505444" y="0"/>
                  </a:lnTo>
                  <a:lnTo>
                    <a:pt x="0" y="0"/>
                  </a:lnTo>
                  <a:lnTo>
                    <a:pt x="0" y="1231392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780280">
              <a:spcBef>
                <a:spcPts val="95"/>
              </a:spcBef>
            </a:pPr>
            <a:r>
              <a:rPr dirty="0"/>
              <a:t>Noise</a:t>
            </a:r>
            <a:r>
              <a:rPr spc="-130" dirty="0"/>
              <a:t> </a:t>
            </a:r>
            <a:r>
              <a:rPr spc="-10" dirty="0"/>
              <a:t>Example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49505" y="1958010"/>
            <a:ext cx="6680836" cy="307071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marR="9525" indent="-457200"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sz="3200" dirty="0">
                <a:latin typeface="Arial MT"/>
                <a:cs typeface="Arial MT"/>
              </a:rPr>
              <a:t>The</a:t>
            </a:r>
            <a:r>
              <a:rPr sz="3200" spc="-6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test</a:t>
            </a:r>
            <a:r>
              <a:rPr sz="3200" spc="-3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pattern</a:t>
            </a:r>
            <a:r>
              <a:rPr sz="3200" spc="-2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to</a:t>
            </a:r>
            <a:r>
              <a:rPr sz="3200" spc="-3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the</a:t>
            </a:r>
            <a:r>
              <a:rPr sz="3200" spc="-3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right</a:t>
            </a:r>
            <a:r>
              <a:rPr sz="3200" spc="-25" dirty="0">
                <a:latin typeface="Arial MT"/>
                <a:cs typeface="Arial MT"/>
              </a:rPr>
              <a:t> is </a:t>
            </a:r>
            <a:r>
              <a:rPr sz="3200" dirty="0">
                <a:latin typeface="Arial MT"/>
                <a:cs typeface="Arial MT"/>
              </a:rPr>
              <a:t>ideal</a:t>
            </a:r>
            <a:r>
              <a:rPr sz="3200" spc="-5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for</a:t>
            </a:r>
            <a:r>
              <a:rPr sz="3200" spc="-6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demonstrating</a:t>
            </a:r>
            <a:r>
              <a:rPr sz="3200" spc="-85" dirty="0">
                <a:latin typeface="Arial MT"/>
                <a:cs typeface="Arial MT"/>
              </a:rPr>
              <a:t> </a:t>
            </a:r>
            <a:r>
              <a:rPr sz="3200" spc="-25" dirty="0">
                <a:latin typeface="Arial MT"/>
                <a:cs typeface="Arial MT"/>
              </a:rPr>
              <a:t>the </a:t>
            </a:r>
            <a:r>
              <a:rPr sz="3200" dirty="0">
                <a:latin typeface="Arial MT"/>
                <a:cs typeface="Arial MT"/>
              </a:rPr>
              <a:t>addition</a:t>
            </a:r>
            <a:r>
              <a:rPr sz="3200" spc="-4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of</a:t>
            </a:r>
            <a:r>
              <a:rPr sz="3200" spc="-30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noise</a:t>
            </a:r>
            <a:endParaRPr sz="3200" dirty="0">
              <a:latin typeface="Arial MT"/>
              <a:cs typeface="Arial MT"/>
            </a:endParaRPr>
          </a:p>
          <a:p>
            <a:pPr marL="469900" marR="5080" indent="-457200">
              <a:spcBef>
                <a:spcPts val="770"/>
              </a:spcBef>
              <a:buFont typeface="Arial" panose="020B0604020202020204" pitchFamily="34" charset="0"/>
              <a:buChar char="•"/>
            </a:pPr>
            <a:r>
              <a:rPr sz="3200" dirty="0">
                <a:latin typeface="Arial MT"/>
                <a:cs typeface="Arial MT"/>
              </a:rPr>
              <a:t>The</a:t>
            </a:r>
            <a:r>
              <a:rPr sz="3200" spc="-7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following</a:t>
            </a:r>
            <a:r>
              <a:rPr sz="3200" spc="-4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slides</a:t>
            </a:r>
            <a:r>
              <a:rPr sz="3200" spc="-5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will</a:t>
            </a:r>
            <a:r>
              <a:rPr sz="3200" spc="-35" dirty="0">
                <a:latin typeface="Arial MT"/>
                <a:cs typeface="Arial MT"/>
              </a:rPr>
              <a:t> </a:t>
            </a:r>
            <a:r>
              <a:rPr sz="3200" spc="-20" dirty="0">
                <a:latin typeface="Arial MT"/>
                <a:cs typeface="Arial MT"/>
              </a:rPr>
              <a:t>show </a:t>
            </a:r>
            <a:r>
              <a:rPr sz="3200" dirty="0">
                <a:latin typeface="Arial MT"/>
                <a:cs typeface="Arial MT"/>
              </a:rPr>
              <a:t>the</a:t>
            </a:r>
            <a:r>
              <a:rPr sz="3200" spc="-5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result</a:t>
            </a:r>
            <a:r>
              <a:rPr sz="3200" spc="-4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of</a:t>
            </a:r>
            <a:r>
              <a:rPr sz="3200" spc="-4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adding</a:t>
            </a:r>
            <a:r>
              <a:rPr sz="3200" spc="-35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noise </a:t>
            </a:r>
            <a:r>
              <a:rPr sz="3200" dirty="0">
                <a:latin typeface="Arial MT"/>
                <a:cs typeface="Arial MT"/>
              </a:rPr>
              <a:t>based</a:t>
            </a:r>
            <a:r>
              <a:rPr sz="3200" spc="-5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on</a:t>
            </a:r>
            <a:r>
              <a:rPr sz="3200" spc="-4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various</a:t>
            </a:r>
            <a:r>
              <a:rPr sz="3200" spc="-5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models</a:t>
            </a:r>
            <a:r>
              <a:rPr sz="3200" spc="-40" dirty="0">
                <a:latin typeface="Arial MT"/>
                <a:cs typeface="Arial MT"/>
              </a:rPr>
              <a:t> </a:t>
            </a:r>
            <a:r>
              <a:rPr sz="3200" spc="-25" dirty="0">
                <a:latin typeface="Arial MT"/>
                <a:cs typeface="Arial MT"/>
              </a:rPr>
              <a:t>to </a:t>
            </a:r>
            <a:r>
              <a:rPr sz="3200" dirty="0">
                <a:latin typeface="Arial MT"/>
                <a:cs typeface="Arial MT"/>
              </a:rPr>
              <a:t>this</a:t>
            </a:r>
            <a:r>
              <a:rPr sz="3200" spc="-25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image</a:t>
            </a:r>
            <a:endParaRPr sz="3200" dirty="0">
              <a:latin typeface="Arial MT"/>
              <a:cs typeface="Arial MT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67804" y="1335042"/>
            <a:ext cx="2398822" cy="2401790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1539037" y="1636776"/>
            <a:ext cx="184666" cy="5029200"/>
          </a:xfrm>
          <a:prstGeom prst="rect">
            <a:avLst/>
          </a:prstGeom>
        </p:spPr>
        <p:txBody>
          <a:bodyPr vert="vert270" wrap="square" lIns="0" tIns="12700" rIns="0" bIns="0" rtlCol="0">
            <a:spAutoFit/>
          </a:bodyPr>
          <a:lstStyle/>
          <a:p>
            <a:pPr marL="87630"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Images</a:t>
            </a:r>
            <a:r>
              <a:rPr sz="12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taken</a:t>
            </a:r>
            <a:r>
              <a:rPr sz="12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from</a:t>
            </a:r>
            <a:r>
              <a:rPr sz="12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Gonzalez</a:t>
            </a:r>
            <a:r>
              <a:rPr sz="12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&amp;</a:t>
            </a:r>
            <a:r>
              <a:rPr sz="12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Woods,</a:t>
            </a:r>
            <a:r>
              <a:rPr sz="12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Digital</a:t>
            </a:r>
            <a:r>
              <a:rPr sz="12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Image</a:t>
            </a:r>
            <a:r>
              <a:rPr sz="12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Processing</a:t>
            </a:r>
            <a:r>
              <a:rPr sz="12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 MT"/>
                <a:cs typeface="Arial MT"/>
              </a:rPr>
              <a:t>(2002)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884922" y="5192840"/>
            <a:ext cx="213296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dirty="0">
                <a:latin typeface="Arial MT"/>
                <a:cs typeface="Arial MT"/>
              </a:rPr>
              <a:t>Histogram</a:t>
            </a:r>
            <a:r>
              <a:rPr spc="-3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to</a:t>
            </a:r>
            <a:r>
              <a:rPr spc="-3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go</a:t>
            </a:r>
            <a:r>
              <a:rPr spc="-40" dirty="0">
                <a:latin typeface="Arial MT"/>
                <a:cs typeface="Arial MT"/>
              </a:rPr>
              <a:t> </a:t>
            </a:r>
            <a:r>
              <a:rPr spc="-20" dirty="0">
                <a:latin typeface="Arial MT"/>
                <a:cs typeface="Arial MT"/>
              </a:rPr>
              <a:t>here</a:t>
            </a:r>
            <a:endParaRPr>
              <a:latin typeface="Arial MT"/>
              <a:cs typeface="Arial MT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7761732" y="4035552"/>
            <a:ext cx="2383790" cy="2498090"/>
            <a:chOff x="6237732" y="4035552"/>
            <a:chExt cx="2383790" cy="2498090"/>
          </a:xfrm>
        </p:grpSpPr>
        <p:sp>
          <p:nvSpPr>
            <p:cNvPr id="16" name="object 16"/>
            <p:cNvSpPr/>
            <p:nvPr/>
          </p:nvSpPr>
          <p:spPr>
            <a:xfrm>
              <a:off x="6243828" y="4041648"/>
              <a:ext cx="2371725" cy="2486025"/>
            </a:xfrm>
            <a:custGeom>
              <a:avLst/>
              <a:gdLst/>
              <a:ahLst/>
              <a:cxnLst/>
              <a:rect l="l" t="t" r="r" b="b"/>
              <a:pathLst>
                <a:path w="2371725" h="2486025">
                  <a:moveTo>
                    <a:pt x="2371344" y="0"/>
                  </a:moveTo>
                  <a:lnTo>
                    <a:pt x="0" y="0"/>
                  </a:lnTo>
                  <a:lnTo>
                    <a:pt x="0" y="2485644"/>
                  </a:lnTo>
                  <a:lnTo>
                    <a:pt x="2371344" y="2485644"/>
                  </a:lnTo>
                  <a:lnTo>
                    <a:pt x="23713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243828" y="4041648"/>
              <a:ext cx="2371725" cy="2486025"/>
            </a:xfrm>
            <a:custGeom>
              <a:avLst/>
              <a:gdLst/>
              <a:ahLst/>
              <a:cxnLst/>
              <a:rect l="l" t="t" r="r" b="b"/>
              <a:pathLst>
                <a:path w="2371725" h="2486025">
                  <a:moveTo>
                    <a:pt x="0" y="2485644"/>
                  </a:moveTo>
                  <a:lnTo>
                    <a:pt x="2371344" y="2485644"/>
                  </a:lnTo>
                  <a:lnTo>
                    <a:pt x="2371344" y="0"/>
                  </a:lnTo>
                  <a:lnTo>
                    <a:pt x="0" y="0"/>
                  </a:lnTo>
                  <a:lnTo>
                    <a:pt x="0" y="2485644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358890" y="4399026"/>
              <a:ext cx="2103120" cy="2129155"/>
            </a:xfrm>
            <a:custGeom>
              <a:avLst/>
              <a:gdLst/>
              <a:ahLst/>
              <a:cxnLst/>
              <a:rect l="l" t="t" r="r" b="b"/>
              <a:pathLst>
                <a:path w="2103120" h="2129154">
                  <a:moveTo>
                    <a:pt x="0" y="2129028"/>
                  </a:moveTo>
                  <a:lnTo>
                    <a:pt x="0" y="0"/>
                  </a:lnTo>
                </a:path>
                <a:path w="2103120" h="2129154">
                  <a:moveTo>
                    <a:pt x="1050036" y="2129028"/>
                  </a:moveTo>
                  <a:lnTo>
                    <a:pt x="1050036" y="185928"/>
                  </a:lnTo>
                </a:path>
                <a:path w="2103120" h="2129154">
                  <a:moveTo>
                    <a:pt x="2103119" y="2129028"/>
                  </a:moveTo>
                  <a:lnTo>
                    <a:pt x="2103119" y="329184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8642731" y="3707080"/>
            <a:ext cx="6604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10" dirty="0">
                <a:latin typeface="Arial MT"/>
                <a:cs typeface="Arial MT"/>
              </a:rPr>
              <a:t>Image</a:t>
            </a:r>
            <a:endParaRPr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418956" y="6557568"/>
            <a:ext cx="10655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10" dirty="0">
                <a:latin typeface="Arial MT"/>
                <a:cs typeface="Arial MT"/>
              </a:rPr>
              <a:t>Histogram</a:t>
            </a:r>
            <a:endParaRPr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2150363" y="-12191"/>
            <a:ext cx="8531860" cy="1257300"/>
            <a:chOff x="626363" y="-12191"/>
            <a:chExt cx="8531860" cy="1257300"/>
          </a:xfrm>
        </p:grpSpPr>
        <p:sp>
          <p:nvSpPr>
            <p:cNvPr id="4" name="object 4"/>
            <p:cNvSpPr/>
            <p:nvPr/>
          </p:nvSpPr>
          <p:spPr>
            <a:xfrm>
              <a:off x="639317" y="762"/>
              <a:ext cx="8505825" cy="1231900"/>
            </a:xfrm>
            <a:custGeom>
              <a:avLst/>
              <a:gdLst/>
              <a:ahLst/>
              <a:cxnLst/>
              <a:rect l="l" t="t" r="r" b="b"/>
              <a:pathLst>
                <a:path w="8505825" h="1231900">
                  <a:moveTo>
                    <a:pt x="8505444" y="0"/>
                  </a:moveTo>
                  <a:lnTo>
                    <a:pt x="0" y="0"/>
                  </a:lnTo>
                  <a:lnTo>
                    <a:pt x="0" y="1231392"/>
                  </a:lnTo>
                  <a:lnTo>
                    <a:pt x="8505444" y="1231392"/>
                  </a:lnTo>
                  <a:lnTo>
                    <a:pt x="8505444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39317" y="762"/>
              <a:ext cx="8505825" cy="1231900"/>
            </a:xfrm>
            <a:custGeom>
              <a:avLst/>
              <a:gdLst/>
              <a:ahLst/>
              <a:cxnLst/>
              <a:rect l="l" t="t" r="r" b="b"/>
              <a:pathLst>
                <a:path w="8505825" h="1231900">
                  <a:moveTo>
                    <a:pt x="0" y="1231392"/>
                  </a:moveTo>
                  <a:lnTo>
                    <a:pt x="8505444" y="1231392"/>
                  </a:lnTo>
                  <a:lnTo>
                    <a:pt x="8505444" y="0"/>
                  </a:lnTo>
                  <a:lnTo>
                    <a:pt x="0" y="0"/>
                  </a:lnTo>
                  <a:lnTo>
                    <a:pt x="0" y="1231392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30830">
              <a:spcBef>
                <a:spcPts val="95"/>
              </a:spcBef>
            </a:pPr>
            <a:r>
              <a:rPr dirty="0"/>
              <a:t>Noise</a:t>
            </a:r>
            <a:r>
              <a:rPr spc="-160" dirty="0"/>
              <a:t> </a:t>
            </a:r>
            <a:r>
              <a:rPr dirty="0"/>
              <a:t>Example</a:t>
            </a:r>
            <a:r>
              <a:rPr spc="-160" dirty="0"/>
              <a:t> </a:t>
            </a:r>
            <a:r>
              <a:rPr spc="-10" dirty="0"/>
              <a:t>(cont…)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2532803" y="1483933"/>
            <a:ext cx="7124700" cy="5140960"/>
            <a:chOff x="1008803" y="1483933"/>
            <a:chExt cx="7124700" cy="514096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8803" y="1483933"/>
              <a:ext cx="7124477" cy="501410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658112" y="6257544"/>
              <a:ext cx="1149350" cy="367665"/>
            </a:xfrm>
            <a:custGeom>
              <a:avLst/>
              <a:gdLst/>
              <a:ahLst/>
              <a:cxnLst/>
              <a:rect l="l" t="t" r="r" b="b"/>
              <a:pathLst>
                <a:path w="1149350" h="367665">
                  <a:moveTo>
                    <a:pt x="1149096" y="0"/>
                  </a:moveTo>
                  <a:lnTo>
                    <a:pt x="0" y="0"/>
                  </a:lnTo>
                  <a:lnTo>
                    <a:pt x="0" y="367283"/>
                  </a:lnTo>
                  <a:lnTo>
                    <a:pt x="1149096" y="367283"/>
                  </a:lnTo>
                  <a:lnTo>
                    <a:pt x="11490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539037" y="1636776"/>
            <a:ext cx="184666" cy="5029200"/>
          </a:xfrm>
          <a:prstGeom prst="rect">
            <a:avLst/>
          </a:prstGeom>
        </p:spPr>
        <p:txBody>
          <a:bodyPr vert="vert270" wrap="square" lIns="0" tIns="12700" rIns="0" bIns="0" rtlCol="0">
            <a:spAutoFit/>
          </a:bodyPr>
          <a:lstStyle/>
          <a:p>
            <a:pPr marL="87630"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Images</a:t>
            </a:r>
            <a:r>
              <a:rPr sz="12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taken</a:t>
            </a:r>
            <a:r>
              <a:rPr sz="12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from</a:t>
            </a:r>
            <a:r>
              <a:rPr sz="12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Gonzalez</a:t>
            </a:r>
            <a:r>
              <a:rPr sz="12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&amp;</a:t>
            </a:r>
            <a:r>
              <a:rPr sz="12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Woods,</a:t>
            </a:r>
            <a:r>
              <a:rPr sz="12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Digital</a:t>
            </a:r>
            <a:r>
              <a:rPr sz="12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Image</a:t>
            </a:r>
            <a:r>
              <a:rPr sz="12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Processing</a:t>
            </a:r>
            <a:r>
              <a:rPr sz="12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 MT"/>
                <a:cs typeface="Arial MT"/>
              </a:rPr>
              <a:t>(2002)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260217" y="6285688"/>
            <a:ext cx="98933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10" dirty="0">
                <a:latin typeface="Arial MT"/>
                <a:cs typeface="Arial MT"/>
              </a:rPr>
              <a:t>Gaussian</a:t>
            </a:r>
            <a:endParaRPr>
              <a:latin typeface="Arial MT"/>
              <a:cs typeface="Arial MT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571744" y="6257545"/>
            <a:ext cx="1073150" cy="367665"/>
          </a:xfrm>
          <a:custGeom>
            <a:avLst/>
            <a:gdLst/>
            <a:ahLst/>
            <a:cxnLst/>
            <a:rect l="l" t="t" r="r" b="b"/>
            <a:pathLst>
              <a:path w="1073150" h="367665">
                <a:moveTo>
                  <a:pt x="1072896" y="0"/>
                </a:moveTo>
                <a:lnTo>
                  <a:pt x="0" y="0"/>
                </a:lnTo>
                <a:lnTo>
                  <a:pt x="0" y="367283"/>
                </a:lnTo>
                <a:lnTo>
                  <a:pt x="1072896" y="367283"/>
                </a:lnTo>
                <a:lnTo>
                  <a:pt x="10728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651373" y="6285688"/>
            <a:ext cx="90868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10" dirty="0">
                <a:latin typeface="Arial MT"/>
                <a:cs typeface="Arial MT"/>
              </a:rPr>
              <a:t>Rayleigh</a:t>
            </a:r>
            <a:endParaRPr>
              <a:latin typeface="Arial MT"/>
              <a:cs typeface="Arial MT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112252" y="6257545"/>
            <a:ext cx="844550" cy="367665"/>
          </a:xfrm>
          <a:custGeom>
            <a:avLst/>
            <a:gdLst/>
            <a:ahLst/>
            <a:cxnLst/>
            <a:rect l="l" t="t" r="r" b="b"/>
            <a:pathLst>
              <a:path w="844550" h="367665">
                <a:moveTo>
                  <a:pt x="844296" y="0"/>
                </a:moveTo>
                <a:lnTo>
                  <a:pt x="0" y="0"/>
                </a:lnTo>
                <a:lnTo>
                  <a:pt x="0" y="367283"/>
                </a:lnTo>
                <a:lnTo>
                  <a:pt x="844296" y="367283"/>
                </a:lnTo>
                <a:lnTo>
                  <a:pt x="8442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8191882" y="6285688"/>
            <a:ext cx="68516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10" dirty="0">
                <a:latin typeface="Arial MT"/>
                <a:cs typeface="Arial MT"/>
              </a:rPr>
              <a:t>Erlang</a:t>
            </a:r>
            <a:endParaRPr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2150363" y="-12191"/>
            <a:ext cx="8531860" cy="1257300"/>
            <a:chOff x="626363" y="-12191"/>
            <a:chExt cx="8531860" cy="1257300"/>
          </a:xfrm>
        </p:grpSpPr>
        <p:sp>
          <p:nvSpPr>
            <p:cNvPr id="4" name="object 4"/>
            <p:cNvSpPr/>
            <p:nvPr/>
          </p:nvSpPr>
          <p:spPr>
            <a:xfrm>
              <a:off x="639317" y="762"/>
              <a:ext cx="8505825" cy="1231900"/>
            </a:xfrm>
            <a:custGeom>
              <a:avLst/>
              <a:gdLst/>
              <a:ahLst/>
              <a:cxnLst/>
              <a:rect l="l" t="t" r="r" b="b"/>
              <a:pathLst>
                <a:path w="8505825" h="1231900">
                  <a:moveTo>
                    <a:pt x="8505444" y="0"/>
                  </a:moveTo>
                  <a:lnTo>
                    <a:pt x="0" y="0"/>
                  </a:lnTo>
                  <a:lnTo>
                    <a:pt x="0" y="1231392"/>
                  </a:lnTo>
                  <a:lnTo>
                    <a:pt x="8505444" y="1231392"/>
                  </a:lnTo>
                  <a:lnTo>
                    <a:pt x="8505444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39317" y="762"/>
              <a:ext cx="8505825" cy="1231900"/>
            </a:xfrm>
            <a:custGeom>
              <a:avLst/>
              <a:gdLst/>
              <a:ahLst/>
              <a:cxnLst/>
              <a:rect l="l" t="t" r="r" b="b"/>
              <a:pathLst>
                <a:path w="8505825" h="1231900">
                  <a:moveTo>
                    <a:pt x="0" y="1231392"/>
                  </a:moveTo>
                  <a:lnTo>
                    <a:pt x="8505444" y="1231392"/>
                  </a:lnTo>
                  <a:lnTo>
                    <a:pt x="8505444" y="0"/>
                  </a:lnTo>
                  <a:lnTo>
                    <a:pt x="0" y="0"/>
                  </a:lnTo>
                  <a:lnTo>
                    <a:pt x="0" y="1231392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30830">
              <a:spcBef>
                <a:spcPts val="95"/>
              </a:spcBef>
            </a:pPr>
            <a:r>
              <a:rPr dirty="0"/>
              <a:t>Noise</a:t>
            </a:r>
            <a:r>
              <a:rPr spc="-160" dirty="0"/>
              <a:t> </a:t>
            </a:r>
            <a:r>
              <a:rPr dirty="0"/>
              <a:t>Example</a:t>
            </a:r>
            <a:r>
              <a:rPr spc="-160" dirty="0"/>
              <a:t> </a:t>
            </a:r>
            <a:r>
              <a:rPr spc="-10" dirty="0"/>
              <a:t>(cont…)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2570505" y="1473491"/>
            <a:ext cx="7084059" cy="5151755"/>
            <a:chOff x="1046504" y="1473490"/>
            <a:chExt cx="7084059" cy="515175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6504" y="1473490"/>
              <a:ext cx="7083836" cy="499872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543812" y="6257544"/>
              <a:ext cx="1377950" cy="367665"/>
            </a:xfrm>
            <a:custGeom>
              <a:avLst/>
              <a:gdLst/>
              <a:ahLst/>
              <a:cxnLst/>
              <a:rect l="l" t="t" r="r" b="b"/>
              <a:pathLst>
                <a:path w="1377950" h="367665">
                  <a:moveTo>
                    <a:pt x="1377696" y="0"/>
                  </a:moveTo>
                  <a:lnTo>
                    <a:pt x="0" y="0"/>
                  </a:lnTo>
                  <a:lnTo>
                    <a:pt x="0" y="367283"/>
                  </a:lnTo>
                  <a:lnTo>
                    <a:pt x="1377696" y="367283"/>
                  </a:lnTo>
                  <a:lnTo>
                    <a:pt x="13776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539037" y="1636776"/>
            <a:ext cx="184666" cy="5029200"/>
          </a:xfrm>
          <a:prstGeom prst="rect">
            <a:avLst/>
          </a:prstGeom>
        </p:spPr>
        <p:txBody>
          <a:bodyPr vert="vert270" wrap="square" lIns="0" tIns="12700" rIns="0" bIns="0" rtlCol="0">
            <a:spAutoFit/>
          </a:bodyPr>
          <a:lstStyle/>
          <a:p>
            <a:pPr marL="87630"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Images</a:t>
            </a:r>
            <a:r>
              <a:rPr sz="12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taken</a:t>
            </a:r>
            <a:r>
              <a:rPr sz="12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from</a:t>
            </a:r>
            <a:r>
              <a:rPr sz="12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Gonzalez</a:t>
            </a:r>
            <a:r>
              <a:rPr sz="12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&amp;</a:t>
            </a:r>
            <a:r>
              <a:rPr sz="12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Woods,</a:t>
            </a:r>
            <a:r>
              <a:rPr sz="12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Digital</a:t>
            </a:r>
            <a:r>
              <a:rPr sz="12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Image</a:t>
            </a:r>
            <a:r>
              <a:rPr sz="12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Processing</a:t>
            </a:r>
            <a:r>
              <a:rPr sz="12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 MT"/>
                <a:cs typeface="Arial MT"/>
              </a:rPr>
              <a:t>(2002)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148075" y="6285688"/>
            <a:ext cx="121539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10" dirty="0">
                <a:latin typeface="Arial MT"/>
                <a:cs typeface="Arial MT"/>
              </a:rPr>
              <a:t>Exponential</a:t>
            </a:r>
            <a:endParaRPr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748782" y="6228772"/>
            <a:ext cx="82423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10" dirty="0">
                <a:latin typeface="Arial MT"/>
                <a:cs typeface="Arial MT"/>
              </a:rPr>
              <a:t>Uniform</a:t>
            </a:r>
            <a:endParaRPr dirty="0">
              <a:latin typeface="Arial MT"/>
              <a:cs typeface="Arial MT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876032" y="6257545"/>
            <a:ext cx="1224280" cy="367665"/>
          </a:xfrm>
          <a:custGeom>
            <a:avLst/>
            <a:gdLst/>
            <a:ahLst/>
            <a:cxnLst/>
            <a:rect l="l" t="t" r="r" b="b"/>
            <a:pathLst>
              <a:path w="1224279" h="367665">
                <a:moveTo>
                  <a:pt x="1223771" y="0"/>
                </a:moveTo>
                <a:lnTo>
                  <a:pt x="0" y="0"/>
                </a:lnTo>
                <a:lnTo>
                  <a:pt x="0" y="367283"/>
                </a:lnTo>
                <a:lnTo>
                  <a:pt x="1223771" y="367283"/>
                </a:lnTo>
                <a:lnTo>
                  <a:pt x="12237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8076438" y="6285688"/>
            <a:ext cx="8255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10" dirty="0">
                <a:latin typeface="Arial MT"/>
                <a:cs typeface="Arial MT"/>
              </a:rPr>
              <a:t>Impulse</a:t>
            </a:r>
            <a:endParaRPr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413117" y="4906136"/>
            <a:ext cx="21583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latin typeface="Arial MT"/>
                <a:cs typeface="Arial MT"/>
              </a:rPr>
              <a:t>Histogram</a:t>
            </a:r>
            <a:r>
              <a:rPr spc="-3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to</a:t>
            </a:r>
            <a:r>
              <a:rPr spc="-3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go</a:t>
            </a:r>
            <a:r>
              <a:rPr spc="-40" dirty="0">
                <a:latin typeface="Arial MT"/>
                <a:cs typeface="Arial MT"/>
              </a:rPr>
              <a:t> </a:t>
            </a:r>
            <a:r>
              <a:rPr spc="-20" dirty="0">
                <a:latin typeface="Arial MT"/>
                <a:cs typeface="Arial MT"/>
              </a:rPr>
              <a:t>here</a:t>
            </a:r>
            <a:endParaRPr>
              <a:latin typeface="Arial MT"/>
              <a:cs typeface="Arial MT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7336535" y="3870960"/>
            <a:ext cx="2315210" cy="2390775"/>
            <a:chOff x="5812535" y="3870959"/>
            <a:chExt cx="2315210" cy="2390775"/>
          </a:xfrm>
        </p:grpSpPr>
        <p:sp>
          <p:nvSpPr>
            <p:cNvPr id="21" name="object 21"/>
            <p:cNvSpPr/>
            <p:nvPr/>
          </p:nvSpPr>
          <p:spPr>
            <a:xfrm>
              <a:off x="5818631" y="3877055"/>
              <a:ext cx="2303145" cy="2315210"/>
            </a:xfrm>
            <a:custGeom>
              <a:avLst/>
              <a:gdLst/>
              <a:ahLst/>
              <a:cxnLst/>
              <a:rect l="l" t="t" r="r" b="b"/>
              <a:pathLst>
                <a:path w="2303145" h="2315210">
                  <a:moveTo>
                    <a:pt x="2302764" y="0"/>
                  </a:moveTo>
                  <a:lnTo>
                    <a:pt x="0" y="0"/>
                  </a:lnTo>
                  <a:lnTo>
                    <a:pt x="0" y="2314956"/>
                  </a:lnTo>
                  <a:lnTo>
                    <a:pt x="2302764" y="2314956"/>
                  </a:lnTo>
                  <a:lnTo>
                    <a:pt x="230276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818631" y="3877055"/>
              <a:ext cx="2303145" cy="2315210"/>
            </a:xfrm>
            <a:custGeom>
              <a:avLst/>
              <a:gdLst/>
              <a:ahLst/>
              <a:cxnLst/>
              <a:rect l="l" t="t" r="r" b="b"/>
              <a:pathLst>
                <a:path w="2303145" h="2315210">
                  <a:moveTo>
                    <a:pt x="0" y="2314956"/>
                  </a:moveTo>
                  <a:lnTo>
                    <a:pt x="2302764" y="2314956"/>
                  </a:lnTo>
                  <a:lnTo>
                    <a:pt x="2302764" y="0"/>
                  </a:lnTo>
                  <a:lnTo>
                    <a:pt x="0" y="0"/>
                  </a:lnTo>
                  <a:lnTo>
                    <a:pt x="0" y="2314956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930645" y="4208525"/>
              <a:ext cx="2042160" cy="2052955"/>
            </a:xfrm>
            <a:custGeom>
              <a:avLst/>
              <a:gdLst/>
              <a:ahLst/>
              <a:cxnLst/>
              <a:rect l="l" t="t" r="r" b="b"/>
              <a:pathLst>
                <a:path w="2042159" h="2052954">
                  <a:moveTo>
                    <a:pt x="0" y="1984248"/>
                  </a:moveTo>
                  <a:lnTo>
                    <a:pt x="0" y="0"/>
                  </a:lnTo>
                </a:path>
                <a:path w="2042159" h="2052954">
                  <a:moveTo>
                    <a:pt x="1019555" y="1984248"/>
                  </a:moveTo>
                  <a:lnTo>
                    <a:pt x="1019555" y="173736"/>
                  </a:lnTo>
                </a:path>
                <a:path w="2042159" h="2052954">
                  <a:moveTo>
                    <a:pt x="2042159" y="1984248"/>
                  </a:moveTo>
                  <a:lnTo>
                    <a:pt x="2042159" y="307848"/>
                  </a:lnTo>
                </a:path>
                <a:path w="2042159" h="2052954">
                  <a:moveTo>
                    <a:pt x="1947672" y="1990344"/>
                  </a:moveTo>
                  <a:lnTo>
                    <a:pt x="1947672" y="1914144"/>
                  </a:lnTo>
                </a:path>
                <a:path w="2042159" h="2052954">
                  <a:moveTo>
                    <a:pt x="1810511" y="2002536"/>
                  </a:moveTo>
                  <a:lnTo>
                    <a:pt x="1810511" y="1926336"/>
                  </a:lnTo>
                </a:path>
                <a:path w="2042159" h="2052954">
                  <a:moveTo>
                    <a:pt x="1402079" y="1996439"/>
                  </a:moveTo>
                  <a:lnTo>
                    <a:pt x="1402079" y="1920239"/>
                  </a:lnTo>
                </a:path>
                <a:path w="2042159" h="2052954">
                  <a:moveTo>
                    <a:pt x="100583" y="2014728"/>
                  </a:moveTo>
                  <a:lnTo>
                    <a:pt x="100583" y="1938528"/>
                  </a:lnTo>
                </a:path>
                <a:path w="2042159" h="2052954">
                  <a:moveTo>
                    <a:pt x="1674876" y="1996439"/>
                  </a:moveTo>
                  <a:lnTo>
                    <a:pt x="1674876" y="1920239"/>
                  </a:lnTo>
                </a:path>
                <a:path w="2042159" h="2052954">
                  <a:moveTo>
                    <a:pt x="1539239" y="1990344"/>
                  </a:moveTo>
                  <a:lnTo>
                    <a:pt x="1539239" y="1914144"/>
                  </a:lnTo>
                </a:path>
                <a:path w="2042159" h="2052954">
                  <a:moveTo>
                    <a:pt x="917448" y="2002536"/>
                  </a:moveTo>
                  <a:lnTo>
                    <a:pt x="917448" y="1926336"/>
                  </a:lnTo>
                </a:path>
                <a:path w="2042159" h="2052954">
                  <a:moveTo>
                    <a:pt x="780287" y="2040636"/>
                  </a:moveTo>
                  <a:lnTo>
                    <a:pt x="780287" y="1964436"/>
                  </a:lnTo>
                </a:path>
                <a:path w="2042159" h="2052954">
                  <a:moveTo>
                    <a:pt x="237743" y="1996439"/>
                  </a:moveTo>
                  <a:lnTo>
                    <a:pt x="237743" y="1920239"/>
                  </a:lnTo>
                </a:path>
                <a:path w="2042159" h="2052954">
                  <a:moveTo>
                    <a:pt x="1267968" y="2028444"/>
                  </a:moveTo>
                  <a:lnTo>
                    <a:pt x="1267968" y="1952244"/>
                  </a:lnTo>
                </a:path>
                <a:path w="2042159" h="2052954">
                  <a:moveTo>
                    <a:pt x="1130807" y="1996439"/>
                  </a:moveTo>
                  <a:lnTo>
                    <a:pt x="1130807" y="1920239"/>
                  </a:lnTo>
                </a:path>
                <a:path w="2042159" h="2052954">
                  <a:moveTo>
                    <a:pt x="646176" y="2002536"/>
                  </a:moveTo>
                  <a:lnTo>
                    <a:pt x="646176" y="1926336"/>
                  </a:lnTo>
                </a:path>
                <a:path w="2042159" h="2052954">
                  <a:moveTo>
                    <a:pt x="509015" y="1996439"/>
                  </a:moveTo>
                  <a:lnTo>
                    <a:pt x="509015" y="1920239"/>
                  </a:lnTo>
                </a:path>
                <a:path w="2042159" h="2052954">
                  <a:moveTo>
                    <a:pt x="371855" y="2022348"/>
                  </a:moveTo>
                  <a:lnTo>
                    <a:pt x="371855" y="1946148"/>
                  </a:lnTo>
                </a:path>
                <a:path w="2042159" h="2052954">
                  <a:moveTo>
                    <a:pt x="1877568" y="1996439"/>
                  </a:moveTo>
                  <a:lnTo>
                    <a:pt x="1877568" y="1882139"/>
                  </a:lnTo>
                </a:path>
                <a:path w="2042159" h="2052954">
                  <a:moveTo>
                    <a:pt x="1740407" y="2034539"/>
                  </a:moveTo>
                  <a:lnTo>
                    <a:pt x="1740407" y="1958339"/>
                  </a:lnTo>
                </a:path>
                <a:path w="2042159" h="2052954">
                  <a:moveTo>
                    <a:pt x="1333500" y="2008632"/>
                  </a:moveTo>
                  <a:lnTo>
                    <a:pt x="1333500" y="1932432"/>
                  </a:lnTo>
                </a:path>
                <a:path w="2042159" h="2052954">
                  <a:moveTo>
                    <a:pt x="1604772" y="1996439"/>
                  </a:moveTo>
                  <a:lnTo>
                    <a:pt x="1604772" y="1888236"/>
                  </a:lnTo>
                </a:path>
                <a:path w="2042159" h="2052954">
                  <a:moveTo>
                    <a:pt x="1469135" y="2022348"/>
                  </a:moveTo>
                  <a:lnTo>
                    <a:pt x="1469135" y="1946148"/>
                  </a:lnTo>
                </a:path>
                <a:path w="2042159" h="2052954">
                  <a:moveTo>
                    <a:pt x="847344" y="2034539"/>
                  </a:moveTo>
                  <a:lnTo>
                    <a:pt x="847344" y="1894332"/>
                  </a:lnTo>
                </a:path>
                <a:path w="2042159" h="2052954">
                  <a:moveTo>
                    <a:pt x="710183" y="2008632"/>
                  </a:moveTo>
                  <a:lnTo>
                    <a:pt x="710183" y="1932432"/>
                  </a:lnTo>
                </a:path>
                <a:path w="2042159" h="2052954">
                  <a:moveTo>
                    <a:pt x="167639" y="2052828"/>
                  </a:moveTo>
                  <a:lnTo>
                    <a:pt x="167639" y="1888236"/>
                  </a:lnTo>
                </a:path>
                <a:path w="2042159" h="2052954">
                  <a:moveTo>
                    <a:pt x="1197863" y="1996439"/>
                  </a:moveTo>
                  <a:lnTo>
                    <a:pt x="1197863" y="1920239"/>
                  </a:lnTo>
                </a:path>
                <a:path w="2042159" h="2052954">
                  <a:moveTo>
                    <a:pt x="576072" y="2002536"/>
                  </a:moveTo>
                  <a:lnTo>
                    <a:pt x="576072" y="1926336"/>
                  </a:lnTo>
                </a:path>
                <a:path w="2042159" h="2052954">
                  <a:moveTo>
                    <a:pt x="438912" y="2022348"/>
                  </a:moveTo>
                  <a:lnTo>
                    <a:pt x="438912" y="1888236"/>
                  </a:lnTo>
                </a:path>
                <a:path w="2042159" h="2052954">
                  <a:moveTo>
                    <a:pt x="303275" y="1990344"/>
                  </a:moveTo>
                  <a:lnTo>
                    <a:pt x="303275" y="1914144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2150363" y="-12191"/>
            <a:ext cx="8531860" cy="1257300"/>
            <a:chOff x="626363" y="-12191"/>
            <a:chExt cx="8531860" cy="1257300"/>
          </a:xfrm>
        </p:grpSpPr>
        <p:sp>
          <p:nvSpPr>
            <p:cNvPr id="4" name="object 4"/>
            <p:cNvSpPr/>
            <p:nvPr/>
          </p:nvSpPr>
          <p:spPr>
            <a:xfrm>
              <a:off x="639317" y="762"/>
              <a:ext cx="8505825" cy="1231900"/>
            </a:xfrm>
            <a:custGeom>
              <a:avLst/>
              <a:gdLst/>
              <a:ahLst/>
              <a:cxnLst/>
              <a:rect l="l" t="t" r="r" b="b"/>
              <a:pathLst>
                <a:path w="8505825" h="1231900">
                  <a:moveTo>
                    <a:pt x="8505444" y="0"/>
                  </a:moveTo>
                  <a:lnTo>
                    <a:pt x="0" y="0"/>
                  </a:lnTo>
                  <a:lnTo>
                    <a:pt x="0" y="1231392"/>
                  </a:lnTo>
                  <a:lnTo>
                    <a:pt x="8505444" y="1231392"/>
                  </a:lnTo>
                  <a:lnTo>
                    <a:pt x="8505444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39317" y="762"/>
              <a:ext cx="8505825" cy="1231900"/>
            </a:xfrm>
            <a:custGeom>
              <a:avLst/>
              <a:gdLst/>
              <a:ahLst/>
              <a:cxnLst/>
              <a:rect l="l" t="t" r="r" b="b"/>
              <a:pathLst>
                <a:path w="8505825" h="1231900">
                  <a:moveTo>
                    <a:pt x="0" y="1231392"/>
                  </a:moveTo>
                  <a:lnTo>
                    <a:pt x="8505444" y="1231392"/>
                  </a:lnTo>
                  <a:lnTo>
                    <a:pt x="8505444" y="0"/>
                  </a:lnTo>
                  <a:lnTo>
                    <a:pt x="0" y="0"/>
                  </a:lnTo>
                  <a:lnTo>
                    <a:pt x="0" y="1231392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50770">
              <a:spcBef>
                <a:spcPts val="95"/>
              </a:spcBef>
            </a:pPr>
            <a:r>
              <a:rPr dirty="0"/>
              <a:t>Filtering</a:t>
            </a:r>
            <a:r>
              <a:rPr spc="-125" dirty="0"/>
              <a:t> </a:t>
            </a:r>
            <a:r>
              <a:rPr dirty="0"/>
              <a:t>to</a:t>
            </a:r>
            <a:r>
              <a:rPr spc="-135" dirty="0"/>
              <a:t> </a:t>
            </a:r>
            <a:r>
              <a:rPr dirty="0"/>
              <a:t>Remove</a:t>
            </a:r>
            <a:r>
              <a:rPr spc="-105" dirty="0"/>
              <a:t> </a:t>
            </a:r>
            <a:r>
              <a:rPr spc="-10" dirty="0"/>
              <a:t>Noise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393438" y="4671136"/>
            <a:ext cx="4859020" cy="20751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spcBef>
                <a:spcPts val="105"/>
              </a:spcBef>
            </a:pPr>
            <a:r>
              <a:rPr sz="3200" dirty="0">
                <a:latin typeface="Arial MT"/>
                <a:cs typeface="Arial MT"/>
              </a:rPr>
              <a:t>This</a:t>
            </a:r>
            <a:r>
              <a:rPr sz="3200" spc="-3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is</a:t>
            </a:r>
            <a:r>
              <a:rPr sz="3200" spc="-2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implemented</a:t>
            </a:r>
            <a:r>
              <a:rPr sz="3200" spc="-3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as</a:t>
            </a:r>
            <a:r>
              <a:rPr sz="3200" spc="-25" dirty="0">
                <a:latin typeface="Arial MT"/>
                <a:cs typeface="Arial MT"/>
              </a:rPr>
              <a:t> the </a:t>
            </a:r>
            <a:r>
              <a:rPr sz="3200" dirty="0">
                <a:latin typeface="Arial MT"/>
                <a:cs typeface="Arial MT"/>
              </a:rPr>
              <a:t>simple</a:t>
            </a:r>
            <a:r>
              <a:rPr sz="3200" spc="-4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smoothing</a:t>
            </a:r>
            <a:r>
              <a:rPr sz="3200" spc="-60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filter</a:t>
            </a:r>
            <a:endParaRPr sz="3200">
              <a:latin typeface="Arial MT"/>
              <a:cs typeface="Arial MT"/>
            </a:endParaRPr>
          </a:p>
          <a:p>
            <a:pPr marL="12700" marR="95250">
              <a:spcBef>
                <a:spcPts val="770"/>
              </a:spcBef>
            </a:pPr>
            <a:r>
              <a:rPr sz="3200" dirty="0">
                <a:latin typeface="Arial MT"/>
                <a:cs typeface="Arial MT"/>
              </a:rPr>
              <a:t>Blurs</a:t>
            </a:r>
            <a:r>
              <a:rPr sz="3200" spc="-1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the</a:t>
            </a:r>
            <a:r>
              <a:rPr sz="3200" spc="-1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image</a:t>
            </a:r>
            <a:r>
              <a:rPr sz="3200" spc="-3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to</a:t>
            </a:r>
            <a:r>
              <a:rPr sz="3200" spc="-25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remove noise</a:t>
            </a:r>
            <a:endParaRPr sz="32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91062" y="4355342"/>
            <a:ext cx="176530" cy="225062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sz="1350" i="1" spc="-25" dirty="0">
                <a:latin typeface="Times New Roman"/>
                <a:cs typeface="Times New Roman"/>
              </a:rPr>
              <a:t>xy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79162" y="4047464"/>
            <a:ext cx="1440180" cy="532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spcBef>
                <a:spcPts val="125"/>
              </a:spcBef>
            </a:pPr>
            <a:r>
              <a:rPr sz="4950" i="1" baseline="10101" dirty="0">
                <a:latin typeface="Times New Roman"/>
                <a:cs typeface="Times New Roman"/>
              </a:rPr>
              <a:t>mn</a:t>
            </a:r>
            <a:r>
              <a:rPr sz="4950" i="1" spc="-67" baseline="10101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(</a:t>
            </a:r>
            <a:r>
              <a:rPr sz="1950" spc="-295" dirty="0">
                <a:latin typeface="Times New Roman"/>
                <a:cs typeface="Times New Roman"/>
              </a:rPr>
              <a:t> </a:t>
            </a:r>
            <a:r>
              <a:rPr sz="1950" i="1" spc="55" dirty="0">
                <a:latin typeface="Times New Roman"/>
                <a:cs typeface="Times New Roman"/>
              </a:rPr>
              <a:t>s</a:t>
            </a:r>
            <a:r>
              <a:rPr sz="1950" spc="55" dirty="0">
                <a:latin typeface="Times New Roman"/>
                <a:cs typeface="Times New Roman"/>
              </a:rPr>
              <a:t>,</a:t>
            </a:r>
            <a:r>
              <a:rPr sz="1950" i="1" spc="55" dirty="0">
                <a:latin typeface="Times New Roman"/>
                <a:cs typeface="Times New Roman"/>
              </a:rPr>
              <a:t>t</a:t>
            </a:r>
            <a:r>
              <a:rPr sz="1950" i="1" spc="-250" dirty="0">
                <a:latin typeface="Times New Roman"/>
                <a:cs typeface="Times New Roman"/>
              </a:rPr>
              <a:t> </a:t>
            </a:r>
            <a:r>
              <a:rPr sz="1950" spc="-25" dirty="0">
                <a:latin typeface="Times New Roman"/>
                <a:cs typeface="Times New Roman"/>
              </a:rPr>
              <a:t>)</a:t>
            </a:r>
            <a:r>
              <a:rPr sz="1950" spc="-25" dirty="0">
                <a:latin typeface="Symbol"/>
                <a:cs typeface="Symbol"/>
              </a:rPr>
              <a:t></a:t>
            </a:r>
            <a:r>
              <a:rPr sz="1950" i="1" spc="-25" dirty="0">
                <a:latin typeface="Times New Roman"/>
                <a:cs typeface="Times New Roman"/>
              </a:rPr>
              <a:t>S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50621" y="3430883"/>
            <a:ext cx="1624330" cy="7861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spcBef>
                <a:spcPts val="135"/>
              </a:spcBef>
            </a:pPr>
            <a:r>
              <a:rPr sz="7425" baseline="-8978" dirty="0">
                <a:latin typeface="Symbol"/>
                <a:cs typeface="Symbol"/>
              </a:rPr>
              <a:t></a:t>
            </a:r>
            <a:r>
              <a:rPr sz="7425" spc="-892" baseline="-8978" dirty="0">
                <a:latin typeface="Times New Roman"/>
                <a:cs typeface="Times New Roman"/>
              </a:rPr>
              <a:t> </a:t>
            </a:r>
            <a:r>
              <a:rPr sz="3300" i="1" spc="130" dirty="0">
                <a:latin typeface="Times New Roman"/>
                <a:cs typeface="Times New Roman"/>
              </a:rPr>
              <a:t>g</a:t>
            </a:r>
            <a:r>
              <a:rPr sz="3300" spc="130" dirty="0">
                <a:latin typeface="Times New Roman"/>
                <a:cs typeface="Times New Roman"/>
              </a:rPr>
              <a:t>(</a:t>
            </a:r>
            <a:r>
              <a:rPr sz="3300" i="1" spc="130" dirty="0">
                <a:latin typeface="Times New Roman"/>
                <a:cs typeface="Times New Roman"/>
              </a:rPr>
              <a:t>s</a:t>
            </a:r>
            <a:r>
              <a:rPr sz="3300" spc="130" dirty="0">
                <a:latin typeface="Times New Roman"/>
                <a:cs typeface="Times New Roman"/>
              </a:rPr>
              <a:t>,</a:t>
            </a:r>
            <a:r>
              <a:rPr sz="3300" spc="-500" dirty="0">
                <a:latin typeface="Times New Roman"/>
                <a:cs typeface="Times New Roman"/>
              </a:rPr>
              <a:t> </a:t>
            </a:r>
            <a:r>
              <a:rPr sz="3300" i="1" spc="95" dirty="0">
                <a:latin typeface="Times New Roman"/>
                <a:cs typeface="Times New Roman"/>
              </a:rPr>
              <a:t>t</a:t>
            </a:r>
            <a:r>
              <a:rPr sz="3300" spc="95" dirty="0">
                <a:latin typeface="Times New Roman"/>
                <a:cs typeface="Times New Roman"/>
              </a:rPr>
              <a:t>)</a:t>
            </a:r>
            <a:endParaRPr sz="33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034541" y="1354583"/>
            <a:ext cx="7680325" cy="2820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 marR="30480">
              <a:spcBef>
                <a:spcPts val="105"/>
              </a:spcBef>
            </a:pPr>
            <a:r>
              <a:rPr sz="3200" dirty="0">
                <a:latin typeface="Arial MT"/>
                <a:cs typeface="Arial MT"/>
              </a:rPr>
              <a:t>We</a:t>
            </a:r>
            <a:r>
              <a:rPr sz="3200" spc="-2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can</a:t>
            </a:r>
            <a:r>
              <a:rPr sz="3200" spc="-5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use</a:t>
            </a:r>
            <a:r>
              <a:rPr sz="3200" spc="-3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spatial</a:t>
            </a:r>
            <a:r>
              <a:rPr sz="3200" spc="-3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filters</a:t>
            </a:r>
            <a:r>
              <a:rPr sz="3200" spc="-3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of</a:t>
            </a:r>
            <a:r>
              <a:rPr sz="3200" spc="-3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different</a:t>
            </a:r>
            <a:r>
              <a:rPr sz="3200" spc="-25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kinds </a:t>
            </a:r>
            <a:r>
              <a:rPr sz="3200" dirty="0">
                <a:latin typeface="Arial MT"/>
                <a:cs typeface="Arial MT"/>
              </a:rPr>
              <a:t>to</a:t>
            </a:r>
            <a:r>
              <a:rPr sz="3200" spc="-5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remove</a:t>
            </a:r>
            <a:r>
              <a:rPr sz="3200" spc="-6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different</a:t>
            </a:r>
            <a:r>
              <a:rPr sz="3200" spc="-3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kinds</a:t>
            </a:r>
            <a:r>
              <a:rPr sz="3200" spc="-4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of</a:t>
            </a:r>
            <a:r>
              <a:rPr sz="3200" spc="-50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noise</a:t>
            </a:r>
            <a:endParaRPr sz="3200">
              <a:latin typeface="Arial MT"/>
              <a:cs typeface="Arial MT"/>
            </a:endParaRPr>
          </a:p>
          <a:p>
            <a:pPr marL="38100" marR="144780">
              <a:spcBef>
                <a:spcPts val="770"/>
              </a:spcBef>
            </a:pPr>
            <a:r>
              <a:rPr sz="3200" dirty="0">
                <a:latin typeface="Arial MT"/>
                <a:cs typeface="Arial MT"/>
              </a:rPr>
              <a:t>The</a:t>
            </a:r>
            <a:r>
              <a:rPr sz="3200" spc="-40" dirty="0">
                <a:latin typeface="Arial MT"/>
                <a:cs typeface="Arial MT"/>
              </a:rPr>
              <a:t> </a:t>
            </a:r>
            <a:r>
              <a:rPr sz="3200" i="1" dirty="0">
                <a:latin typeface="Arial"/>
                <a:cs typeface="Arial"/>
              </a:rPr>
              <a:t>arithmetic</a:t>
            </a:r>
            <a:r>
              <a:rPr sz="3200" i="1" spc="-25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mean</a:t>
            </a:r>
            <a:r>
              <a:rPr sz="3200" i="1" spc="-25" dirty="0">
                <a:latin typeface="Arial"/>
                <a:cs typeface="Arial"/>
              </a:rPr>
              <a:t> </a:t>
            </a:r>
            <a:r>
              <a:rPr sz="3200" dirty="0">
                <a:latin typeface="Arial MT"/>
                <a:cs typeface="Arial MT"/>
              </a:rPr>
              <a:t>filter</a:t>
            </a:r>
            <a:r>
              <a:rPr sz="3200" spc="-1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is</a:t>
            </a:r>
            <a:r>
              <a:rPr sz="3200" spc="-1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a</a:t>
            </a:r>
            <a:r>
              <a:rPr sz="3200" spc="-1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very</a:t>
            </a:r>
            <a:r>
              <a:rPr sz="3200" spc="-40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simple </a:t>
            </a:r>
            <a:r>
              <a:rPr sz="3200" dirty="0">
                <a:latin typeface="Arial MT"/>
                <a:cs typeface="Arial MT"/>
              </a:rPr>
              <a:t>one</a:t>
            </a:r>
            <a:r>
              <a:rPr sz="3200" spc="-2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and</a:t>
            </a:r>
            <a:r>
              <a:rPr sz="3200" spc="-4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is</a:t>
            </a:r>
            <a:r>
              <a:rPr sz="3200" spc="-2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calculated</a:t>
            </a:r>
            <a:r>
              <a:rPr sz="3200" spc="-5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as</a:t>
            </a:r>
            <a:r>
              <a:rPr sz="3200" spc="-30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follows:</a:t>
            </a:r>
            <a:endParaRPr sz="3200">
              <a:latin typeface="Arial MT"/>
              <a:cs typeface="Arial MT"/>
            </a:endParaRPr>
          </a:p>
          <a:p>
            <a:pPr marL="779780">
              <a:spcBef>
                <a:spcPts val="1900"/>
              </a:spcBef>
              <a:tabLst>
                <a:tab pos="2924175" algn="l"/>
              </a:tabLst>
            </a:pPr>
            <a:r>
              <a:rPr sz="3300" i="1" spc="-675" dirty="0">
                <a:latin typeface="Times New Roman"/>
                <a:cs typeface="Times New Roman"/>
              </a:rPr>
              <a:t>f</a:t>
            </a:r>
            <a:r>
              <a:rPr sz="4950" spc="555" baseline="16835" dirty="0">
                <a:latin typeface="Times New Roman"/>
                <a:cs typeface="Times New Roman"/>
              </a:rPr>
              <a:t>ˆ</a:t>
            </a:r>
            <a:r>
              <a:rPr sz="3300" spc="254" dirty="0">
                <a:latin typeface="Times New Roman"/>
                <a:cs typeface="Times New Roman"/>
              </a:rPr>
              <a:t>(</a:t>
            </a:r>
            <a:r>
              <a:rPr sz="3300" i="1" spc="40" dirty="0">
                <a:latin typeface="Times New Roman"/>
                <a:cs typeface="Times New Roman"/>
              </a:rPr>
              <a:t>x</a:t>
            </a:r>
            <a:r>
              <a:rPr sz="3300" spc="5" dirty="0">
                <a:latin typeface="Times New Roman"/>
                <a:cs typeface="Times New Roman"/>
              </a:rPr>
              <a:t>,</a:t>
            </a:r>
            <a:r>
              <a:rPr sz="3300" spc="-75" dirty="0">
                <a:latin typeface="Times New Roman"/>
                <a:cs typeface="Times New Roman"/>
              </a:rPr>
              <a:t> </a:t>
            </a:r>
            <a:r>
              <a:rPr sz="3300" i="1" spc="80" dirty="0">
                <a:latin typeface="Times New Roman"/>
                <a:cs typeface="Times New Roman"/>
              </a:rPr>
              <a:t>y</a:t>
            </a:r>
            <a:r>
              <a:rPr sz="3300" spc="80" dirty="0">
                <a:latin typeface="Times New Roman"/>
                <a:cs typeface="Times New Roman"/>
              </a:rPr>
              <a:t>)</a:t>
            </a:r>
            <a:r>
              <a:rPr sz="3300" spc="-45" dirty="0">
                <a:latin typeface="Times New Roman"/>
                <a:cs typeface="Times New Roman"/>
              </a:rPr>
              <a:t> </a:t>
            </a:r>
            <a:r>
              <a:rPr sz="3300" dirty="0">
                <a:latin typeface="Symbol"/>
                <a:cs typeface="Symbol"/>
              </a:rPr>
              <a:t></a:t>
            </a:r>
            <a:r>
              <a:rPr sz="3300" spc="35" dirty="0">
                <a:latin typeface="Times New Roman"/>
                <a:cs typeface="Times New Roman"/>
              </a:rPr>
              <a:t> </a:t>
            </a:r>
            <a:r>
              <a:rPr sz="4950" u="sng" spc="885" baseline="35353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4950" u="sng" spc="-75" baseline="35353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</a:t>
            </a:r>
            <a:r>
              <a:rPr sz="4950" u="sng" baseline="35353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4950" baseline="35353">
              <a:latin typeface="Times New Roman"/>
              <a:cs typeface="Times New Roman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2087563" y="4733861"/>
          <a:ext cx="2057400" cy="19697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72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50" spc="-25" dirty="0">
                          <a:latin typeface="Arial MT"/>
                          <a:cs typeface="Arial MT"/>
                        </a:rPr>
                        <a:t>1</a:t>
                      </a:r>
                      <a:r>
                        <a:rPr sz="4200" spc="-37" baseline="-16865" dirty="0">
                          <a:latin typeface="Arial MT"/>
                          <a:cs typeface="Arial MT"/>
                        </a:rPr>
                        <a:t>/</a:t>
                      </a:r>
                      <a:r>
                        <a:rPr sz="2775" spc="-37" baseline="-45045" dirty="0">
                          <a:latin typeface="Arial MT"/>
                          <a:cs typeface="Arial MT"/>
                        </a:rPr>
                        <a:t>9</a:t>
                      </a:r>
                      <a:endParaRPr sz="2775" baseline="-45045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50" spc="-25" dirty="0">
                          <a:latin typeface="Arial MT"/>
                          <a:cs typeface="Arial MT"/>
                        </a:rPr>
                        <a:t>1</a:t>
                      </a:r>
                      <a:r>
                        <a:rPr sz="4200" spc="-37" baseline="-16865" dirty="0">
                          <a:latin typeface="Arial MT"/>
                          <a:cs typeface="Arial MT"/>
                        </a:rPr>
                        <a:t>/</a:t>
                      </a:r>
                      <a:r>
                        <a:rPr sz="2775" spc="-37" baseline="-45045" dirty="0">
                          <a:latin typeface="Arial MT"/>
                          <a:cs typeface="Arial MT"/>
                        </a:rPr>
                        <a:t>9</a:t>
                      </a:r>
                      <a:endParaRPr sz="2775" baseline="-45045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50" spc="-25" dirty="0">
                          <a:latin typeface="Arial MT"/>
                          <a:cs typeface="Arial MT"/>
                        </a:rPr>
                        <a:t>1</a:t>
                      </a:r>
                      <a:r>
                        <a:rPr sz="4200" spc="-37" baseline="-16865" dirty="0">
                          <a:latin typeface="Arial MT"/>
                          <a:cs typeface="Arial MT"/>
                        </a:rPr>
                        <a:t>/</a:t>
                      </a:r>
                      <a:r>
                        <a:rPr sz="2775" spc="-37" baseline="-45045" dirty="0">
                          <a:latin typeface="Arial MT"/>
                          <a:cs typeface="Arial MT"/>
                        </a:rPr>
                        <a:t>9</a:t>
                      </a:r>
                      <a:endParaRPr sz="2775" baseline="-45045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5320">
                <a:tc>
                  <a:txBody>
                    <a:bodyPr/>
                    <a:lstStyle/>
                    <a:p>
                      <a:pPr algn="ctr">
                        <a:lnSpc>
                          <a:spcPts val="3354"/>
                        </a:lnSpc>
                      </a:pPr>
                      <a:r>
                        <a:rPr sz="1850" spc="-25" dirty="0">
                          <a:latin typeface="Arial MT"/>
                          <a:cs typeface="Arial MT"/>
                        </a:rPr>
                        <a:t>1</a:t>
                      </a:r>
                      <a:r>
                        <a:rPr sz="4200" spc="-37" baseline="-16865" dirty="0">
                          <a:latin typeface="Arial MT"/>
                          <a:cs typeface="Arial MT"/>
                        </a:rPr>
                        <a:t>/</a:t>
                      </a:r>
                      <a:r>
                        <a:rPr sz="2775" spc="-37" baseline="-45045" dirty="0">
                          <a:latin typeface="Arial MT"/>
                          <a:cs typeface="Arial MT"/>
                        </a:rPr>
                        <a:t>9</a:t>
                      </a:r>
                      <a:endParaRPr sz="2775" baseline="-45045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54"/>
                        </a:lnSpc>
                      </a:pPr>
                      <a:r>
                        <a:rPr sz="1850" spc="-25" dirty="0">
                          <a:latin typeface="Arial MT"/>
                          <a:cs typeface="Arial MT"/>
                        </a:rPr>
                        <a:t>1</a:t>
                      </a:r>
                      <a:r>
                        <a:rPr sz="4200" spc="-37" baseline="-16865" dirty="0">
                          <a:latin typeface="Arial MT"/>
                          <a:cs typeface="Arial MT"/>
                        </a:rPr>
                        <a:t>/</a:t>
                      </a:r>
                      <a:r>
                        <a:rPr sz="2775" spc="-37" baseline="-45045" dirty="0">
                          <a:latin typeface="Arial MT"/>
                          <a:cs typeface="Arial MT"/>
                        </a:rPr>
                        <a:t>9</a:t>
                      </a:r>
                      <a:endParaRPr sz="2775" baseline="-45045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54"/>
                        </a:lnSpc>
                      </a:pPr>
                      <a:r>
                        <a:rPr sz="1850" spc="-25" dirty="0">
                          <a:latin typeface="Arial MT"/>
                          <a:cs typeface="Arial MT"/>
                        </a:rPr>
                        <a:t>1</a:t>
                      </a:r>
                      <a:r>
                        <a:rPr sz="4200" spc="-37" baseline="-16865" dirty="0">
                          <a:latin typeface="Arial MT"/>
                          <a:cs typeface="Arial MT"/>
                        </a:rPr>
                        <a:t>/</a:t>
                      </a:r>
                      <a:r>
                        <a:rPr sz="2775" spc="-37" baseline="-45045" dirty="0">
                          <a:latin typeface="Arial MT"/>
                          <a:cs typeface="Arial MT"/>
                        </a:rPr>
                        <a:t>9</a:t>
                      </a:r>
                      <a:endParaRPr sz="2775" baseline="-45045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72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50" spc="-25" dirty="0">
                          <a:latin typeface="Arial MT"/>
                          <a:cs typeface="Arial MT"/>
                        </a:rPr>
                        <a:t>1</a:t>
                      </a:r>
                      <a:r>
                        <a:rPr sz="4200" spc="-37" baseline="-16865" dirty="0">
                          <a:latin typeface="Arial MT"/>
                          <a:cs typeface="Arial MT"/>
                        </a:rPr>
                        <a:t>/</a:t>
                      </a:r>
                      <a:r>
                        <a:rPr sz="2775" spc="-37" baseline="-45045" dirty="0">
                          <a:latin typeface="Arial MT"/>
                          <a:cs typeface="Arial MT"/>
                        </a:rPr>
                        <a:t>9</a:t>
                      </a:r>
                      <a:endParaRPr sz="2775" baseline="-45045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50" spc="-25" dirty="0">
                          <a:latin typeface="Arial MT"/>
                          <a:cs typeface="Arial MT"/>
                        </a:rPr>
                        <a:t>1</a:t>
                      </a:r>
                      <a:r>
                        <a:rPr sz="4200" spc="-37" baseline="-16865" dirty="0">
                          <a:latin typeface="Arial MT"/>
                          <a:cs typeface="Arial MT"/>
                        </a:rPr>
                        <a:t>/</a:t>
                      </a:r>
                      <a:r>
                        <a:rPr sz="2775" spc="-37" baseline="-45045" dirty="0">
                          <a:latin typeface="Arial MT"/>
                          <a:cs typeface="Arial MT"/>
                        </a:rPr>
                        <a:t>9</a:t>
                      </a:r>
                      <a:endParaRPr sz="2775" baseline="-45045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50" spc="-25" dirty="0">
                          <a:latin typeface="Arial MT"/>
                          <a:cs typeface="Arial MT"/>
                        </a:rPr>
                        <a:t>1</a:t>
                      </a:r>
                      <a:r>
                        <a:rPr sz="4200" spc="-37" baseline="-16865" dirty="0">
                          <a:latin typeface="Arial MT"/>
                          <a:cs typeface="Arial MT"/>
                        </a:rPr>
                        <a:t>/</a:t>
                      </a:r>
                      <a:r>
                        <a:rPr sz="2775" spc="-37" baseline="-45045" dirty="0">
                          <a:latin typeface="Arial MT"/>
                          <a:cs typeface="Arial MT"/>
                        </a:rPr>
                        <a:t>9</a:t>
                      </a:r>
                      <a:endParaRPr sz="2775" baseline="-45045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2150363" y="-12191"/>
            <a:ext cx="8531860" cy="1257300"/>
            <a:chOff x="626363" y="-12191"/>
            <a:chExt cx="8531860" cy="1257300"/>
          </a:xfrm>
        </p:grpSpPr>
        <p:sp>
          <p:nvSpPr>
            <p:cNvPr id="4" name="object 4"/>
            <p:cNvSpPr/>
            <p:nvPr/>
          </p:nvSpPr>
          <p:spPr>
            <a:xfrm>
              <a:off x="639317" y="762"/>
              <a:ext cx="8505825" cy="1231900"/>
            </a:xfrm>
            <a:custGeom>
              <a:avLst/>
              <a:gdLst/>
              <a:ahLst/>
              <a:cxnLst/>
              <a:rect l="l" t="t" r="r" b="b"/>
              <a:pathLst>
                <a:path w="8505825" h="1231900">
                  <a:moveTo>
                    <a:pt x="8505444" y="0"/>
                  </a:moveTo>
                  <a:lnTo>
                    <a:pt x="0" y="0"/>
                  </a:lnTo>
                  <a:lnTo>
                    <a:pt x="0" y="1231392"/>
                  </a:lnTo>
                  <a:lnTo>
                    <a:pt x="8505444" y="1231392"/>
                  </a:lnTo>
                  <a:lnTo>
                    <a:pt x="8505444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39317" y="762"/>
              <a:ext cx="8505825" cy="1231900"/>
            </a:xfrm>
            <a:custGeom>
              <a:avLst/>
              <a:gdLst/>
              <a:ahLst/>
              <a:cxnLst/>
              <a:rect l="l" t="t" r="r" b="b"/>
              <a:pathLst>
                <a:path w="8505825" h="1231900">
                  <a:moveTo>
                    <a:pt x="0" y="1231392"/>
                  </a:moveTo>
                  <a:lnTo>
                    <a:pt x="8505444" y="1231392"/>
                  </a:lnTo>
                  <a:lnTo>
                    <a:pt x="8505444" y="0"/>
                  </a:lnTo>
                  <a:lnTo>
                    <a:pt x="0" y="0"/>
                  </a:lnTo>
                  <a:lnTo>
                    <a:pt x="0" y="1231392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259070">
              <a:spcBef>
                <a:spcPts val="95"/>
              </a:spcBef>
            </a:pPr>
            <a:r>
              <a:rPr dirty="0"/>
              <a:t>Other</a:t>
            </a:r>
            <a:r>
              <a:rPr spc="-100" dirty="0"/>
              <a:t> </a:t>
            </a:r>
            <a:r>
              <a:rPr spc="-10" dirty="0"/>
              <a:t>Means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059940" y="1354582"/>
            <a:ext cx="8052434" cy="25400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spcBef>
                <a:spcPts val="105"/>
              </a:spcBef>
            </a:pPr>
            <a:r>
              <a:rPr sz="3200" dirty="0">
                <a:latin typeface="Arial MT"/>
                <a:cs typeface="Arial MT"/>
              </a:rPr>
              <a:t>There</a:t>
            </a:r>
            <a:r>
              <a:rPr sz="3200" spc="-4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are</a:t>
            </a:r>
            <a:r>
              <a:rPr sz="3200" spc="-4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different</a:t>
            </a:r>
            <a:r>
              <a:rPr sz="3200" spc="-2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kinds</a:t>
            </a:r>
            <a:r>
              <a:rPr sz="3200" spc="-5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of</a:t>
            </a:r>
            <a:r>
              <a:rPr sz="3200" spc="-3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mean</a:t>
            </a:r>
            <a:r>
              <a:rPr sz="3200" spc="-2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filters</a:t>
            </a:r>
            <a:r>
              <a:rPr sz="3200" spc="-3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all</a:t>
            </a:r>
            <a:r>
              <a:rPr sz="3200" spc="-30" dirty="0">
                <a:latin typeface="Arial MT"/>
                <a:cs typeface="Arial MT"/>
              </a:rPr>
              <a:t> </a:t>
            </a:r>
            <a:r>
              <a:rPr sz="3200" spc="-25" dirty="0">
                <a:latin typeface="Arial MT"/>
                <a:cs typeface="Arial MT"/>
              </a:rPr>
              <a:t>of </a:t>
            </a:r>
            <a:r>
              <a:rPr sz="3200" dirty="0">
                <a:latin typeface="Arial MT"/>
                <a:cs typeface="Arial MT"/>
              </a:rPr>
              <a:t>which</a:t>
            </a:r>
            <a:r>
              <a:rPr sz="3200" spc="-9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exhibit</a:t>
            </a:r>
            <a:r>
              <a:rPr sz="3200" spc="-4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slightly</a:t>
            </a:r>
            <a:r>
              <a:rPr sz="3200" spc="-4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different</a:t>
            </a:r>
            <a:r>
              <a:rPr sz="3200" spc="-65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behaviour:</a:t>
            </a:r>
            <a:endParaRPr sz="3200">
              <a:latin typeface="Arial MT"/>
              <a:cs typeface="Arial MT"/>
            </a:endParaRPr>
          </a:p>
          <a:p>
            <a:pPr marL="839469" indent="-285750">
              <a:spcBef>
                <a:spcPts val="690"/>
              </a:spcBef>
              <a:buChar char="–"/>
              <a:tabLst>
                <a:tab pos="839469" algn="l"/>
              </a:tabLst>
            </a:pPr>
            <a:r>
              <a:rPr sz="2800" dirty="0">
                <a:latin typeface="Arial MT"/>
                <a:cs typeface="Arial MT"/>
              </a:rPr>
              <a:t>Geometric</a:t>
            </a:r>
            <a:r>
              <a:rPr sz="2800" spc="-135" dirty="0">
                <a:latin typeface="Arial MT"/>
                <a:cs typeface="Arial MT"/>
              </a:rPr>
              <a:t> </a:t>
            </a:r>
            <a:r>
              <a:rPr sz="2800" spc="-20" dirty="0">
                <a:latin typeface="Arial MT"/>
                <a:cs typeface="Arial MT"/>
              </a:rPr>
              <a:t>Mean</a:t>
            </a:r>
            <a:endParaRPr sz="2800">
              <a:latin typeface="Arial MT"/>
              <a:cs typeface="Arial MT"/>
            </a:endParaRPr>
          </a:p>
          <a:p>
            <a:pPr marL="839469" indent="-285750">
              <a:spcBef>
                <a:spcPts val="670"/>
              </a:spcBef>
              <a:buChar char="–"/>
              <a:tabLst>
                <a:tab pos="839469" algn="l"/>
              </a:tabLst>
            </a:pPr>
            <a:r>
              <a:rPr sz="2800" dirty="0">
                <a:latin typeface="Arial MT"/>
                <a:cs typeface="Arial MT"/>
              </a:rPr>
              <a:t>Harmonic</a:t>
            </a:r>
            <a:r>
              <a:rPr sz="2800" spc="-110" dirty="0">
                <a:latin typeface="Arial MT"/>
                <a:cs typeface="Arial MT"/>
              </a:rPr>
              <a:t> </a:t>
            </a:r>
            <a:r>
              <a:rPr sz="2800" spc="-20" dirty="0">
                <a:latin typeface="Arial MT"/>
                <a:cs typeface="Arial MT"/>
              </a:rPr>
              <a:t>Mean</a:t>
            </a:r>
            <a:endParaRPr sz="2800">
              <a:latin typeface="Arial MT"/>
              <a:cs typeface="Arial MT"/>
            </a:endParaRPr>
          </a:p>
          <a:p>
            <a:pPr marL="839469" indent="-285750">
              <a:spcBef>
                <a:spcPts val="670"/>
              </a:spcBef>
              <a:buChar char="–"/>
              <a:tabLst>
                <a:tab pos="839469" algn="l"/>
              </a:tabLst>
            </a:pPr>
            <a:r>
              <a:rPr sz="2800" dirty="0">
                <a:latin typeface="Arial MT"/>
                <a:cs typeface="Arial MT"/>
              </a:rPr>
              <a:t>Contraharmonic</a:t>
            </a:r>
            <a:r>
              <a:rPr sz="2800" spc="-180" dirty="0">
                <a:latin typeface="Arial MT"/>
                <a:cs typeface="Arial MT"/>
              </a:rPr>
              <a:t> </a:t>
            </a:r>
            <a:r>
              <a:rPr sz="2800" spc="-20" dirty="0">
                <a:latin typeface="Arial MT"/>
                <a:cs typeface="Arial MT"/>
              </a:rPr>
              <a:t>Mean</a:t>
            </a:r>
            <a:endParaRPr sz="2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2150300" y="-12255"/>
            <a:ext cx="8531860" cy="1257935"/>
            <a:chOff x="626300" y="-12255"/>
            <a:chExt cx="8531860" cy="1257935"/>
          </a:xfrm>
        </p:grpSpPr>
        <p:sp>
          <p:nvSpPr>
            <p:cNvPr id="4" name="object 4"/>
            <p:cNvSpPr/>
            <p:nvPr/>
          </p:nvSpPr>
          <p:spPr>
            <a:xfrm>
              <a:off x="639317" y="762"/>
              <a:ext cx="8505825" cy="1231900"/>
            </a:xfrm>
            <a:custGeom>
              <a:avLst/>
              <a:gdLst/>
              <a:ahLst/>
              <a:cxnLst/>
              <a:rect l="l" t="t" r="r" b="b"/>
              <a:pathLst>
                <a:path w="8505825" h="1231900">
                  <a:moveTo>
                    <a:pt x="8505444" y="0"/>
                  </a:moveTo>
                  <a:lnTo>
                    <a:pt x="0" y="0"/>
                  </a:lnTo>
                  <a:lnTo>
                    <a:pt x="0" y="1231392"/>
                  </a:lnTo>
                  <a:lnTo>
                    <a:pt x="8505444" y="1231392"/>
                  </a:lnTo>
                  <a:lnTo>
                    <a:pt x="8505444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39317" y="762"/>
              <a:ext cx="8505825" cy="1231900"/>
            </a:xfrm>
            <a:custGeom>
              <a:avLst/>
              <a:gdLst/>
              <a:ahLst/>
              <a:cxnLst/>
              <a:rect l="l" t="t" r="r" b="b"/>
              <a:pathLst>
                <a:path w="8505825" h="1231900">
                  <a:moveTo>
                    <a:pt x="0" y="1231392"/>
                  </a:moveTo>
                  <a:lnTo>
                    <a:pt x="8505444" y="1231392"/>
                  </a:lnTo>
                  <a:lnTo>
                    <a:pt x="8505444" y="0"/>
                  </a:lnTo>
                  <a:lnTo>
                    <a:pt x="0" y="0"/>
                  </a:lnTo>
                  <a:lnTo>
                    <a:pt x="0" y="1231392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07715">
              <a:spcBef>
                <a:spcPts val="95"/>
              </a:spcBef>
            </a:pPr>
            <a:r>
              <a:rPr dirty="0"/>
              <a:t>Other</a:t>
            </a:r>
            <a:r>
              <a:rPr spc="-120" dirty="0"/>
              <a:t> </a:t>
            </a:r>
            <a:r>
              <a:rPr dirty="0"/>
              <a:t>Means</a:t>
            </a:r>
            <a:r>
              <a:rPr spc="-100" dirty="0"/>
              <a:t> </a:t>
            </a:r>
            <a:r>
              <a:rPr spc="-10" dirty="0"/>
              <a:t>(cont…)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059941" y="1354582"/>
            <a:ext cx="7873365" cy="15875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spcBef>
                <a:spcPts val="105"/>
              </a:spcBef>
            </a:pPr>
            <a:r>
              <a:rPr sz="3200" dirty="0">
                <a:latin typeface="Arial MT"/>
                <a:cs typeface="Arial MT"/>
              </a:rPr>
              <a:t>There</a:t>
            </a:r>
            <a:r>
              <a:rPr sz="3200" spc="-4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are</a:t>
            </a:r>
            <a:r>
              <a:rPr sz="3200" spc="-4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other</a:t>
            </a:r>
            <a:r>
              <a:rPr sz="3200" spc="-4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variants</a:t>
            </a:r>
            <a:r>
              <a:rPr sz="3200" spc="-3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on</a:t>
            </a:r>
            <a:r>
              <a:rPr sz="3200" spc="-4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the</a:t>
            </a:r>
            <a:r>
              <a:rPr sz="3200" spc="-3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mean</a:t>
            </a:r>
            <a:r>
              <a:rPr sz="3200" spc="-30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which </a:t>
            </a:r>
            <a:r>
              <a:rPr sz="3200" dirty="0">
                <a:latin typeface="Arial MT"/>
                <a:cs typeface="Arial MT"/>
              </a:rPr>
              <a:t>can</a:t>
            </a:r>
            <a:r>
              <a:rPr sz="3200" spc="-5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give</a:t>
            </a:r>
            <a:r>
              <a:rPr sz="3200" spc="-3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different</a:t>
            </a:r>
            <a:r>
              <a:rPr sz="3200" spc="-50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performance</a:t>
            </a:r>
            <a:endParaRPr sz="3200">
              <a:latin typeface="Arial MT"/>
              <a:cs typeface="Arial MT"/>
            </a:endParaRPr>
          </a:p>
          <a:p>
            <a:pPr marL="12700">
              <a:spcBef>
                <a:spcPts val="770"/>
              </a:spcBef>
            </a:pPr>
            <a:r>
              <a:rPr sz="3200" b="1" dirty="0">
                <a:latin typeface="Arial"/>
                <a:cs typeface="Arial"/>
              </a:rPr>
              <a:t>Geometric</a:t>
            </a:r>
            <a:r>
              <a:rPr sz="3200" b="1" spc="-35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Mean: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59940" y="4768672"/>
            <a:ext cx="7944484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spcBef>
                <a:spcPts val="105"/>
              </a:spcBef>
            </a:pPr>
            <a:r>
              <a:rPr sz="3200" dirty="0">
                <a:latin typeface="Arial MT"/>
                <a:cs typeface="Arial MT"/>
              </a:rPr>
              <a:t>Achieves</a:t>
            </a:r>
            <a:r>
              <a:rPr sz="3200" spc="-7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similar</a:t>
            </a:r>
            <a:r>
              <a:rPr sz="3200" spc="-4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smoothing</a:t>
            </a:r>
            <a:r>
              <a:rPr sz="3200" spc="-6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to</a:t>
            </a:r>
            <a:r>
              <a:rPr sz="3200" spc="-4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the</a:t>
            </a:r>
            <a:r>
              <a:rPr sz="3200" spc="-45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arithmetic </a:t>
            </a:r>
            <a:r>
              <a:rPr sz="3200" dirty="0">
                <a:latin typeface="Arial MT"/>
                <a:cs typeface="Arial MT"/>
              </a:rPr>
              <a:t>mean,</a:t>
            </a:r>
            <a:r>
              <a:rPr sz="3200" spc="-3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but</a:t>
            </a:r>
            <a:r>
              <a:rPr sz="3200" spc="-4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tends</a:t>
            </a:r>
            <a:r>
              <a:rPr sz="3200" spc="-3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to</a:t>
            </a:r>
            <a:r>
              <a:rPr sz="3200" spc="-2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lose</a:t>
            </a:r>
            <a:r>
              <a:rPr sz="3200" spc="-3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less</a:t>
            </a:r>
            <a:r>
              <a:rPr sz="3200" spc="-3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image</a:t>
            </a:r>
            <a:r>
              <a:rPr sz="3200" spc="-25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detail</a:t>
            </a:r>
            <a:endParaRPr sz="3200">
              <a:latin typeface="Arial MT"/>
              <a:cs typeface="Arial M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634501" y="3239763"/>
            <a:ext cx="332105" cy="0"/>
          </a:xfrm>
          <a:custGeom>
            <a:avLst/>
            <a:gdLst/>
            <a:ahLst/>
            <a:cxnLst/>
            <a:rect l="l" t="t" r="r" b="b"/>
            <a:pathLst>
              <a:path w="332104">
                <a:moveTo>
                  <a:pt x="0" y="0"/>
                </a:moveTo>
                <a:lnTo>
                  <a:pt x="331755" y="0"/>
                </a:lnTo>
              </a:path>
            </a:pathLst>
          </a:custGeom>
          <a:ln w="86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871965" y="3394492"/>
            <a:ext cx="167005" cy="532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sz="3300" spc="-50" dirty="0">
                <a:latin typeface="Times New Roman"/>
                <a:cs typeface="Times New Roman"/>
              </a:rPr>
              <a:t>ˆ</a:t>
            </a:r>
            <a:endParaRPr sz="33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96924" y="3958967"/>
            <a:ext cx="239395" cy="532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spcBef>
                <a:spcPts val="125"/>
              </a:spcBef>
            </a:pPr>
            <a:r>
              <a:rPr sz="3300" spc="-650" dirty="0">
                <a:latin typeface="Symbol"/>
                <a:cs typeface="Symbol"/>
              </a:rPr>
              <a:t></a:t>
            </a:r>
            <a:r>
              <a:rPr sz="4950" spc="-975" baseline="-10101" dirty="0">
                <a:latin typeface="Symbol"/>
                <a:cs typeface="Symbol"/>
              </a:rPr>
              <a:t></a:t>
            </a:r>
            <a:endParaRPr sz="4950" baseline="-10101">
              <a:latin typeface="Symbol"/>
              <a:cs typeface="Symbo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396924" y="2888622"/>
            <a:ext cx="592455" cy="7023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40995">
              <a:lnSpc>
                <a:spcPts val="1805"/>
              </a:lnSpc>
              <a:spcBef>
                <a:spcPts val="140"/>
              </a:spcBef>
            </a:pPr>
            <a:r>
              <a:rPr sz="1900" spc="-50" dirty="0">
                <a:latin typeface="Times New Roman"/>
                <a:cs typeface="Times New Roman"/>
              </a:rPr>
              <a:t>1</a:t>
            </a:r>
            <a:endParaRPr sz="1900">
              <a:latin typeface="Times New Roman"/>
              <a:cs typeface="Times New Roman"/>
            </a:endParaRPr>
          </a:p>
          <a:p>
            <a:pPr marL="38100">
              <a:lnSpc>
                <a:spcPts val="3485"/>
              </a:lnSpc>
            </a:pPr>
            <a:r>
              <a:rPr sz="4950" baseline="-12626" dirty="0">
                <a:latin typeface="Symbol"/>
                <a:cs typeface="Symbol"/>
              </a:rPr>
              <a:t></a:t>
            </a:r>
            <a:r>
              <a:rPr sz="4950" spc="-600" baseline="-12626" dirty="0">
                <a:latin typeface="Times New Roman"/>
                <a:cs typeface="Times New Roman"/>
              </a:rPr>
              <a:t> </a:t>
            </a:r>
            <a:r>
              <a:rPr sz="1900" i="1" spc="-35" dirty="0">
                <a:latin typeface="Times New Roman"/>
                <a:cs typeface="Times New Roman"/>
              </a:rPr>
              <a:t>mn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409474" y="3153583"/>
            <a:ext cx="188595" cy="532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sz="3300" spc="-50" dirty="0">
                <a:latin typeface="Symbol"/>
                <a:cs typeface="Symbol"/>
              </a:rPr>
              <a:t></a:t>
            </a:r>
            <a:endParaRPr sz="3300">
              <a:latin typeface="Symbol"/>
              <a:cs typeface="Symbo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815225" y="3308153"/>
            <a:ext cx="3820795" cy="7861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spcBef>
                <a:spcPts val="90"/>
              </a:spcBef>
              <a:tabLst>
                <a:tab pos="1994535" algn="l"/>
              </a:tabLst>
            </a:pPr>
            <a:r>
              <a:rPr sz="3300" i="1" dirty="0">
                <a:latin typeface="Times New Roman"/>
                <a:cs typeface="Times New Roman"/>
              </a:rPr>
              <a:t>f</a:t>
            </a:r>
            <a:r>
              <a:rPr sz="3300" i="1" spc="-15" dirty="0">
                <a:latin typeface="Times New Roman"/>
                <a:cs typeface="Times New Roman"/>
              </a:rPr>
              <a:t> </a:t>
            </a:r>
            <a:r>
              <a:rPr sz="3300" spc="100" dirty="0">
                <a:latin typeface="Times New Roman"/>
                <a:cs typeface="Times New Roman"/>
              </a:rPr>
              <a:t>(</a:t>
            </a:r>
            <a:r>
              <a:rPr sz="3300" i="1" spc="100" dirty="0">
                <a:latin typeface="Times New Roman"/>
                <a:cs typeface="Times New Roman"/>
              </a:rPr>
              <a:t>x</a:t>
            </a:r>
            <a:r>
              <a:rPr sz="3300" spc="100" dirty="0">
                <a:latin typeface="Times New Roman"/>
                <a:cs typeface="Times New Roman"/>
              </a:rPr>
              <a:t>,</a:t>
            </a:r>
            <a:r>
              <a:rPr sz="3300" spc="-80" dirty="0">
                <a:latin typeface="Times New Roman"/>
                <a:cs typeface="Times New Roman"/>
              </a:rPr>
              <a:t> </a:t>
            </a:r>
            <a:r>
              <a:rPr sz="3300" i="1" spc="80" dirty="0">
                <a:latin typeface="Times New Roman"/>
                <a:cs typeface="Times New Roman"/>
              </a:rPr>
              <a:t>y</a:t>
            </a:r>
            <a:r>
              <a:rPr sz="3300" spc="80" dirty="0">
                <a:latin typeface="Times New Roman"/>
                <a:cs typeface="Times New Roman"/>
              </a:rPr>
              <a:t>)</a:t>
            </a:r>
            <a:r>
              <a:rPr sz="3300" spc="-45" dirty="0">
                <a:latin typeface="Times New Roman"/>
                <a:cs typeface="Times New Roman"/>
              </a:rPr>
              <a:t> </a:t>
            </a:r>
            <a:r>
              <a:rPr sz="3300" dirty="0">
                <a:latin typeface="Symbol"/>
                <a:cs typeface="Symbol"/>
              </a:rPr>
              <a:t></a:t>
            </a:r>
            <a:r>
              <a:rPr sz="3300" spc="20" dirty="0">
                <a:latin typeface="Times New Roman"/>
                <a:cs typeface="Times New Roman"/>
              </a:rPr>
              <a:t> </a:t>
            </a:r>
            <a:r>
              <a:rPr sz="4950" spc="-75" baseline="-5050" dirty="0">
                <a:latin typeface="Symbol"/>
                <a:cs typeface="Symbol"/>
              </a:rPr>
              <a:t></a:t>
            </a:r>
            <a:r>
              <a:rPr sz="4950" baseline="-5050" dirty="0">
                <a:latin typeface="Times New Roman"/>
                <a:cs typeface="Times New Roman"/>
              </a:rPr>
              <a:t>	</a:t>
            </a:r>
            <a:r>
              <a:rPr sz="7500" baseline="-8888" dirty="0">
                <a:latin typeface="Symbol"/>
                <a:cs typeface="Symbol"/>
              </a:rPr>
              <a:t></a:t>
            </a:r>
            <a:r>
              <a:rPr sz="7500" spc="-975" baseline="-8888" dirty="0">
                <a:latin typeface="Times New Roman"/>
                <a:cs typeface="Times New Roman"/>
              </a:rPr>
              <a:t> </a:t>
            </a:r>
            <a:r>
              <a:rPr sz="3300" i="1" spc="125" dirty="0">
                <a:latin typeface="Times New Roman"/>
                <a:cs typeface="Times New Roman"/>
              </a:rPr>
              <a:t>g</a:t>
            </a:r>
            <a:r>
              <a:rPr sz="3300" spc="125" dirty="0">
                <a:latin typeface="Times New Roman"/>
                <a:cs typeface="Times New Roman"/>
              </a:rPr>
              <a:t>(</a:t>
            </a:r>
            <a:r>
              <a:rPr sz="3300" i="1" spc="125" dirty="0">
                <a:latin typeface="Times New Roman"/>
                <a:cs typeface="Times New Roman"/>
              </a:rPr>
              <a:t>s</a:t>
            </a:r>
            <a:r>
              <a:rPr sz="3300" spc="125" dirty="0">
                <a:latin typeface="Times New Roman"/>
                <a:cs typeface="Times New Roman"/>
              </a:rPr>
              <a:t>,</a:t>
            </a:r>
            <a:r>
              <a:rPr sz="3300" spc="-505" dirty="0">
                <a:latin typeface="Times New Roman"/>
                <a:cs typeface="Times New Roman"/>
              </a:rPr>
              <a:t> </a:t>
            </a:r>
            <a:r>
              <a:rPr sz="3300" i="1" spc="85" dirty="0">
                <a:latin typeface="Times New Roman"/>
                <a:cs typeface="Times New Roman"/>
              </a:rPr>
              <a:t>t</a:t>
            </a:r>
            <a:r>
              <a:rPr sz="3300" spc="85" dirty="0">
                <a:latin typeface="Times New Roman"/>
                <a:cs typeface="Times New Roman"/>
              </a:rPr>
              <a:t>)</a:t>
            </a:r>
            <a:r>
              <a:rPr sz="4950" spc="127" baseline="-5050" dirty="0">
                <a:latin typeface="Symbol"/>
                <a:cs typeface="Symbol"/>
              </a:rPr>
              <a:t></a:t>
            </a:r>
            <a:endParaRPr sz="4950" baseline="-5050">
              <a:latin typeface="Symbol"/>
              <a:cs typeface="Symbo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384074" y="3929395"/>
            <a:ext cx="1171575" cy="532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spcBef>
                <a:spcPts val="125"/>
              </a:spcBef>
            </a:pPr>
            <a:r>
              <a:rPr sz="4950" spc="-592" baseline="-4208" dirty="0">
                <a:latin typeface="Symbol"/>
                <a:cs typeface="Symbol"/>
              </a:rPr>
              <a:t></a:t>
            </a:r>
            <a:r>
              <a:rPr sz="4950" spc="-592" baseline="-13468" dirty="0">
                <a:latin typeface="Symbol"/>
                <a:cs typeface="Symbol"/>
              </a:rPr>
              <a:t></a:t>
            </a:r>
            <a:r>
              <a:rPr sz="1900" spc="-395" dirty="0">
                <a:latin typeface="Times New Roman"/>
                <a:cs typeface="Times New Roman"/>
              </a:rPr>
              <a:t>(</a:t>
            </a:r>
            <a:r>
              <a:rPr sz="1900" spc="-280" dirty="0">
                <a:latin typeface="Times New Roman"/>
                <a:cs typeface="Times New Roman"/>
              </a:rPr>
              <a:t> </a:t>
            </a:r>
            <a:r>
              <a:rPr sz="1900" i="1" spc="70" dirty="0">
                <a:latin typeface="Times New Roman"/>
                <a:cs typeface="Times New Roman"/>
              </a:rPr>
              <a:t>s</a:t>
            </a:r>
            <a:r>
              <a:rPr sz="1900" spc="70" dirty="0">
                <a:latin typeface="Times New Roman"/>
                <a:cs typeface="Times New Roman"/>
              </a:rPr>
              <a:t>,</a:t>
            </a:r>
            <a:r>
              <a:rPr sz="1900" i="1" spc="70" dirty="0">
                <a:latin typeface="Times New Roman"/>
                <a:cs typeface="Times New Roman"/>
              </a:rPr>
              <a:t>t</a:t>
            </a:r>
            <a:r>
              <a:rPr sz="1900" i="1" spc="-229" dirty="0">
                <a:latin typeface="Times New Roman"/>
                <a:cs typeface="Times New Roman"/>
              </a:rPr>
              <a:t> </a:t>
            </a:r>
            <a:r>
              <a:rPr sz="1900" spc="-45" dirty="0">
                <a:latin typeface="Times New Roman"/>
                <a:cs typeface="Times New Roman"/>
              </a:rPr>
              <a:t>)</a:t>
            </a:r>
            <a:r>
              <a:rPr sz="1900" spc="-45" dirty="0">
                <a:latin typeface="Symbol"/>
                <a:cs typeface="Symbol"/>
              </a:rPr>
              <a:t></a:t>
            </a:r>
            <a:r>
              <a:rPr sz="1900" i="1" spc="-45" dirty="0">
                <a:latin typeface="Times New Roman"/>
                <a:cs typeface="Times New Roman"/>
              </a:rPr>
              <a:t>S</a:t>
            </a:r>
            <a:r>
              <a:rPr sz="1900" i="1" spc="-295" dirty="0">
                <a:latin typeface="Times New Roman"/>
                <a:cs typeface="Times New Roman"/>
              </a:rPr>
              <a:t> </a:t>
            </a:r>
            <a:r>
              <a:rPr sz="2025" i="1" spc="-37" baseline="-20576" dirty="0">
                <a:latin typeface="Times New Roman"/>
                <a:cs typeface="Times New Roman"/>
              </a:rPr>
              <a:t>xy</a:t>
            </a:r>
            <a:endParaRPr sz="2025" baseline="-20576">
              <a:latin typeface="Times New Roman"/>
              <a:cs typeface="Times New Roman"/>
            </a:endParaRPr>
          </a:p>
        </p:txBody>
      </p:sp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67794" y="149873"/>
            <a:ext cx="1035973" cy="97043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2150300" y="-12255"/>
            <a:ext cx="8531860" cy="1257935"/>
            <a:chOff x="626300" y="-12255"/>
            <a:chExt cx="8531860" cy="1257935"/>
          </a:xfrm>
        </p:grpSpPr>
        <p:sp>
          <p:nvSpPr>
            <p:cNvPr id="4" name="object 4"/>
            <p:cNvSpPr/>
            <p:nvPr/>
          </p:nvSpPr>
          <p:spPr>
            <a:xfrm>
              <a:off x="639317" y="762"/>
              <a:ext cx="8505825" cy="1231900"/>
            </a:xfrm>
            <a:custGeom>
              <a:avLst/>
              <a:gdLst/>
              <a:ahLst/>
              <a:cxnLst/>
              <a:rect l="l" t="t" r="r" b="b"/>
              <a:pathLst>
                <a:path w="8505825" h="1231900">
                  <a:moveTo>
                    <a:pt x="8505444" y="0"/>
                  </a:moveTo>
                  <a:lnTo>
                    <a:pt x="0" y="0"/>
                  </a:lnTo>
                  <a:lnTo>
                    <a:pt x="0" y="1231392"/>
                  </a:lnTo>
                  <a:lnTo>
                    <a:pt x="8505444" y="1231392"/>
                  </a:lnTo>
                  <a:lnTo>
                    <a:pt x="8505444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39317" y="762"/>
              <a:ext cx="8505825" cy="1231900"/>
            </a:xfrm>
            <a:custGeom>
              <a:avLst/>
              <a:gdLst/>
              <a:ahLst/>
              <a:cxnLst/>
              <a:rect l="l" t="t" r="r" b="b"/>
              <a:pathLst>
                <a:path w="8505825" h="1231900">
                  <a:moveTo>
                    <a:pt x="0" y="1231392"/>
                  </a:moveTo>
                  <a:lnTo>
                    <a:pt x="8505444" y="1231392"/>
                  </a:lnTo>
                  <a:lnTo>
                    <a:pt x="8505444" y="0"/>
                  </a:lnTo>
                  <a:lnTo>
                    <a:pt x="0" y="0"/>
                  </a:lnTo>
                  <a:lnTo>
                    <a:pt x="0" y="1231392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07715">
              <a:spcBef>
                <a:spcPts val="95"/>
              </a:spcBef>
            </a:pPr>
            <a:r>
              <a:rPr dirty="0"/>
              <a:t>Other</a:t>
            </a:r>
            <a:r>
              <a:rPr spc="-120" dirty="0"/>
              <a:t> </a:t>
            </a:r>
            <a:r>
              <a:rPr dirty="0"/>
              <a:t>Means</a:t>
            </a:r>
            <a:r>
              <a:rPr spc="-100" dirty="0"/>
              <a:t> </a:t>
            </a:r>
            <a:r>
              <a:rPr spc="-10" dirty="0"/>
              <a:t>(cont…)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059941" y="1354583"/>
            <a:ext cx="318579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3200" b="1" dirty="0">
                <a:latin typeface="Arial"/>
                <a:cs typeface="Arial"/>
              </a:rPr>
              <a:t>Harmonic</a:t>
            </a:r>
            <a:r>
              <a:rPr sz="3200" b="1" spc="-35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Mean: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59941" y="3696080"/>
            <a:ext cx="7990205" cy="2075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3200" dirty="0">
                <a:latin typeface="Arial MT"/>
                <a:cs typeface="Arial MT"/>
              </a:rPr>
              <a:t>Works</a:t>
            </a:r>
            <a:r>
              <a:rPr sz="3200" spc="-4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well</a:t>
            </a:r>
            <a:r>
              <a:rPr sz="3200" spc="-1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for</a:t>
            </a:r>
            <a:r>
              <a:rPr sz="3200" spc="-3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salt</a:t>
            </a:r>
            <a:r>
              <a:rPr sz="3200" spc="-3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noise,</a:t>
            </a:r>
            <a:r>
              <a:rPr sz="3200" spc="-1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but</a:t>
            </a:r>
            <a:r>
              <a:rPr sz="3200" spc="-2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fails</a:t>
            </a:r>
            <a:r>
              <a:rPr sz="3200" spc="-2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for</a:t>
            </a:r>
            <a:r>
              <a:rPr sz="3200" spc="-15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pepper noise</a:t>
            </a:r>
            <a:endParaRPr sz="3200">
              <a:latin typeface="Arial MT"/>
              <a:cs typeface="Arial MT"/>
            </a:endParaRPr>
          </a:p>
          <a:p>
            <a:pPr marL="12700" marR="184150">
              <a:spcBef>
                <a:spcPts val="770"/>
              </a:spcBef>
            </a:pPr>
            <a:r>
              <a:rPr sz="3200" dirty="0">
                <a:latin typeface="Arial MT"/>
                <a:cs typeface="Arial MT"/>
              </a:rPr>
              <a:t>Also</a:t>
            </a:r>
            <a:r>
              <a:rPr sz="3200" spc="-5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does</a:t>
            </a:r>
            <a:r>
              <a:rPr sz="3200" spc="-3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well</a:t>
            </a:r>
            <a:r>
              <a:rPr sz="3200" spc="-3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for</a:t>
            </a:r>
            <a:r>
              <a:rPr sz="3200" spc="-3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other</a:t>
            </a:r>
            <a:r>
              <a:rPr sz="3200" spc="-2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kinds</a:t>
            </a:r>
            <a:r>
              <a:rPr sz="3200" spc="-3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of</a:t>
            </a:r>
            <a:r>
              <a:rPr sz="3200" spc="-4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noise</a:t>
            </a:r>
            <a:r>
              <a:rPr sz="3200" spc="-20" dirty="0">
                <a:latin typeface="Arial MT"/>
                <a:cs typeface="Arial MT"/>
              </a:rPr>
              <a:t> such </a:t>
            </a:r>
            <a:r>
              <a:rPr sz="3200" dirty="0">
                <a:latin typeface="Arial MT"/>
                <a:cs typeface="Arial MT"/>
              </a:rPr>
              <a:t>as</a:t>
            </a:r>
            <a:r>
              <a:rPr sz="3200" spc="-3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Gaussian</a:t>
            </a:r>
            <a:r>
              <a:rPr sz="3200" spc="-50" dirty="0">
                <a:latin typeface="Arial MT"/>
                <a:cs typeface="Arial MT"/>
              </a:rPr>
              <a:t> </a:t>
            </a:r>
            <a:r>
              <a:rPr sz="3200" spc="-20" dirty="0">
                <a:latin typeface="Arial MT"/>
                <a:cs typeface="Arial MT"/>
              </a:rPr>
              <a:t>noise</a:t>
            </a:r>
            <a:endParaRPr sz="3200">
              <a:latin typeface="Arial MT"/>
              <a:cs typeface="Arial M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683508" y="2965749"/>
            <a:ext cx="1084580" cy="0"/>
          </a:xfrm>
          <a:custGeom>
            <a:avLst/>
            <a:gdLst/>
            <a:ahLst/>
            <a:cxnLst/>
            <a:rect l="l" t="t" r="r" b="b"/>
            <a:pathLst>
              <a:path w="1084579">
                <a:moveTo>
                  <a:pt x="0" y="0"/>
                </a:moveTo>
                <a:lnTo>
                  <a:pt x="1084294" y="0"/>
                </a:lnTo>
              </a:path>
            </a:pathLst>
          </a:custGeom>
          <a:ln w="865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21820" y="2432010"/>
            <a:ext cx="2180590" cy="0"/>
          </a:xfrm>
          <a:custGeom>
            <a:avLst/>
            <a:gdLst/>
            <a:ahLst/>
            <a:cxnLst/>
            <a:rect l="l" t="t" r="r" b="b"/>
            <a:pathLst>
              <a:path w="2180590">
                <a:moveTo>
                  <a:pt x="0" y="0"/>
                </a:moveTo>
                <a:lnTo>
                  <a:pt x="2180544" y="0"/>
                </a:lnTo>
              </a:path>
            </a:pathLst>
          </a:custGeom>
          <a:ln w="173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893013" y="2521945"/>
            <a:ext cx="480695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5000" spc="-50" dirty="0">
                <a:latin typeface="Symbol"/>
                <a:cs typeface="Symbol"/>
              </a:rPr>
              <a:t></a:t>
            </a:r>
            <a:endParaRPr sz="5000">
              <a:latin typeface="Symbol"/>
              <a:cs typeface="Symbo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010749" y="2101246"/>
            <a:ext cx="1542415" cy="5346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spcBef>
                <a:spcPts val="135"/>
              </a:spcBef>
            </a:pPr>
            <a:r>
              <a:rPr sz="3300" i="1" spc="-675" dirty="0">
                <a:latin typeface="Times New Roman"/>
                <a:cs typeface="Times New Roman"/>
              </a:rPr>
              <a:t>f</a:t>
            </a:r>
            <a:r>
              <a:rPr sz="4950" spc="562" baseline="16835" dirty="0">
                <a:latin typeface="Times New Roman"/>
                <a:cs typeface="Times New Roman"/>
              </a:rPr>
              <a:t>ˆ</a:t>
            </a:r>
            <a:r>
              <a:rPr sz="3300" spc="245" dirty="0">
                <a:latin typeface="Times New Roman"/>
                <a:cs typeface="Times New Roman"/>
              </a:rPr>
              <a:t>(</a:t>
            </a:r>
            <a:r>
              <a:rPr sz="3300" i="1" spc="40" dirty="0">
                <a:latin typeface="Times New Roman"/>
                <a:cs typeface="Times New Roman"/>
              </a:rPr>
              <a:t>x</a:t>
            </a:r>
            <a:r>
              <a:rPr sz="3300" spc="5" dirty="0">
                <a:latin typeface="Times New Roman"/>
                <a:cs typeface="Times New Roman"/>
              </a:rPr>
              <a:t>,</a:t>
            </a:r>
            <a:r>
              <a:rPr sz="3300" spc="-80" dirty="0">
                <a:latin typeface="Times New Roman"/>
                <a:cs typeface="Times New Roman"/>
              </a:rPr>
              <a:t> </a:t>
            </a:r>
            <a:r>
              <a:rPr sz="3300" i="1" spc="80" dirty="0">
                <a:latin typeface="Times New Roman"/>
                <a:cs typeface="Times New Roman"/>
              </a:rPr>
              <a:t>y</a:t>
            </a:r>
            <a:r>
              <a:rPr sz="3300" spc="80" dirty="0">
                <a:latin typeface="Times New Roman"/>
                <a:cs typeface="Times New Roman"/>
              </a:rPr>
              <a:t>)</a:t>
            </a:r>
            <a:r>
              <a:rPr sz="3300" spc="-45" dirty="0">
                <a:latin typeface="Times New Roman"/>
                <a:cs typeface="Times New Roman"/>
              </a:rPr>
              <a:t> </a:t>
            </a:r>
            <a:r>
              <a:rPr sz="3300" spc="-50" dirty="0">
                <a:latin typeface="Symbol"/>
                <a:cs typeface="Symbol"/>
              </a:rPr>
              <a:t></a:t>
            </a:r>
            <a:endParaRPr sz="3300">
              <a:latin typeface="Symbol"/>
              <a:cs typeface="Symbo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408640" y="3351085"/>
            <a:ext cx="176530" cy="225703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spcBef>
                <a:spcPts val="140"/>
              </a:spcBef>
            </a:pPr>
            <a:r>
              <a:rPr sz="1350" i="1" spc="-25" dirty="0">
                <a:latin typeface="Times New Roman"/>
                <a:cs typeface="Times New Roman"/>
              </a:rPr>
              <a:t>xy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636909" y="3217651"/>
            <a:ext cx="774700" cy="3225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950" dirty="0">
                <a:latin typeface="Times New Roman"/>
                <a:cs typeface="Times New Roman"/>
              </a:rPr>
              <a:t>(</a:t>
            </a:r>
            <a:r>
              <a:rPr sz="1950" spc="-295" dirty="0">
                <a:latin typeface="Times New Roman"/>
                <a:cs typeface="Times New Roman"/>
              </a:rPr>
              <a:t> </a:t>
            </a:r>
            <a:r>
              <a:rPr sz="1950" i="1" spc="50" dirty="0">
                <a:latin typeface="Times New Roman"/>
                <a:cs typeface="Times New Roman"/>
              </a:rPr>
              <a:t>s</a:t>
            </a:r>
            <a:r>
              <a:rPr sz="1950" spc="50" dirty="0">
                <a:latin typeface="Times New Roman"/>
                <a:cs typeface="Times New Roman"/>
              </a:rPr>
              <a:t>,</a:t>
            </a:r>
            <a:r>
              <a:rPr sz="1950" i="1" spc="50" dirty="0">
                <a:latin typeface="Times New Roman"/>
                <a:cs typeface="Times New Roman"/>
              </a:rPr>
              <a:t>t</a:t>
            </a:r>
            <a:r>
              <a:rPr sz="1950" i="1" spc="-250" dirty="0">
                <a:latin typeface="Times New Roman"/>
                <a:cs typeface="Times New Roman"/>
              </a:rPr>
              <a:t> </a:t>
            </a:r>
            <a:r>
              <a:rPr sz="1950" spc="-35" dirty="0">
                <a:latin typeface="Times New Roman"/>
                <a:cs typeface="Times New Roman"/>
              </a:rPr>
              <a:t>)</a:t>
            </a:r>
            <a:r>
              <a:rPr sz="1950" spc="-35" dirty="0">
                <a:latin typeface="Symbol"/>
                <a:cs typeface="Symbol"/>
              </a:rPr>
              <a:t></a:t>
            </a:r>
            <a:r>
              <a:rPr sz="1950" i="1" spc="-35" dirty="0">
                <a:latin typeface="Times New Roman"/>
                <a:cs typeface="Times New Roman"/>
              </a:rPr>
              <a:t>S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719442" y="2960423"/>
            <a:ext cx="1040765" cy="5346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sz="3300" i="1" spc="125" dirty="0">
                <a:latin typeface="Times New Roman"/>
                <a:cs typeface="Times New Roman"/>
              </a:rPr>
              <a:t>g</a:t>
            </a:r>
            <a:r>
              <a:rPr sz="3300" spc="125" dirty="0">
                <a:latin typeface="Times New Roman"/>
                <a:cs typeface="Times New Roman"/>
              </a:rPr>
              <a:t>(</a:t>
            </a:r>
            <a:r>
              <a:rPr sz="3300" i="1" spc="125" dirty="0">
                <a:latin typeface="Times New Roman"/>
                <a:cs typeface="Times New Roman"/>
              </a:rPr>
              <a:t>s</a:t>
            </a:r>
            <a:r>
              <a:rPr sz="3300" spc="125" dirty="0">
                <a:latin typeface="Times New Roman"/>
                <a:cs typeface="Times New Roman"/>
              </a:rPr>
              <a:t>,</a:t>
            </a:r>
            <a:r>
              <a:rPr sz="3300" spc="-500" dirty="0">
                <a:latin typeface="Times New Roman"/>
                <a:cs typeface="Times New Roman"/>
              </a:rPr>
              <a:t> </a:t>
            </a:r>
            <a:r>
              <a:rPr sz="3300" i="1" spc="95" dirty="0">
                <a:latin typeface="Times New Roman"/>
                <a:cs typeface="Times New Roman"/>
              </a:rPr>
              <a:t>t</a:t>
            </a:r>
            <a:r>
              <a:rPr sz="3300" spc="95" dirty="0">
                <a:latin typeface="Times New Roman"/>
                <a:cs typeface="Times New Roman"/>
              </a:rPr>
              <a:t>)</a:t>
            </a:r>
            <a:endParaRPr sz="33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443377" y="1833938"/>
            <a:ext cx="541020" cy="5346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sz="3300" i="1" spc="-25" dirty="0">
                <a:latin typeface="Times New Roman"/>
                <a:cs typeface="Times New Roman"/>
              </a:rPr>
              <a:t>mn</a:t>
            </a:r>
            <a:endParaRPr sz="33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105748" y="2373757"/>
            <a:ext cx="238125" cy="5346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sz="3300" spc="-50" dirty="0">
                <a:latin typeface="Times New Roman"/>
                <a:cs typeface="Times New Roman"/>
              </a:rPr>
              <a:t>1</a:t>
            </a:r>
            <a:endParaRPr sz="3300">
              <a:latin typeface="Times New Roman"/>
              <a:cs typeface="Times New Roman"/>
            </a:endParaRPr>
          </a:p>
        </p:txBody>
      </p:sp>
      <p:pic>
        <p:nvPicPr>
          <p:cNvPr id="18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67794" y="149873"/>
            <a:ext cx="1035973" cy="97043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2150300" y="-12255"/>
            <a:ext cx="8531860" cy="1257935"/>
            <a:chOff x="626300" y="-12255"/>
            <a:chExt cx="8531860" cy="1257935"/>
          </a:xfrm>
        </p:grpSpPr>
        <p:sp>
          <p:nvSpPr>
            <p:cNvPr id="4" name="object 4"/>
            <p:cNvSpPr/>
            <p:nvPr/>
          </p:nvSpPr>
          <p:spPr>
            <a:xfrm>
              <a:off x="639317" y="762"/>
              <a:ext cx="8505825" cy="1231900"/>
            </a:xfrm>
            <a:custGeom>
              <a:avLst/>
              <a:gdLst/>
              <a:ahLst/>
              <a:cxnLst/>
              <a:rect l="l" t="t" r="r" b="b"/>
              <a:pathLst>
                <a:path w="8505825" h="1231900">
                  <a:moveTo>
                    <a:pt x="8505444" y="0"/>
                  </a:moveTo>
                  <a:lnTo>
                    <a:pt x="0" y="0"/>
                  </a:lnTo>
                  <a:lnTo>
                    <a:pt x="0" y="1231392"/>
                  </a:lnTo>
                  <a:lnTo>
                    <a:pt x="8505444" y="1231392"/>
                  </a:lnTo>
                  <a:lnTo>
                    <a:pt x="8505444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39317" y="762"/>
              <a:ext cx="8505825" cy="1231900"/>
            </a:xfrm>
            <a:custGeom>
              <a:avLst/>
              <a:gdLst/>
              <a:ahLst/>
              <a:cxnLst/>
              <a:rect l="l" t="t" r="r" b="b"/>
              <a:pathLst>
                <a:path w="8505825" h="1231900">
                  <a:moveTo>
                    <a:pt x="0" y="1231392"/>
                  </a:moveTo>
                  <a:lnTo>
                    <a:pt x="8505444" y="1231392"/>
                  </a:lnTo>
                  <a:lnTo>
                    <a:pt x="8505444" y="0"/>
                  </a:lnTo>
                  <a:lnTo>
                    <a:pt x="0" y="0"/>
                  </a:lnTo>
                  <a:lnTo>
                    <a:pt x="0" y="1231392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07715">
              <a:spcBef>
                <a:spcPts val="95"/>
              </a:spcBef>
            </a:pPr>
            <a:r>
              <a:rPr dirty="0"/>
              <a:t>Other</a:t>
            </a:r>
            <a:r>
              <a:rPr spc="-120" dirty="0"/>
              <a:t> </a:t>
            </a:r>
            <a:r>
              <a:rPr dirty="0"/>
              <a:t>Means</a:t>
            </a:r>
            <a:r>
              <a:rPr spc="-100" dirty="0"/>
              <a:t> </a:t>
            </a:r>
            <a:r>
              <a:rPr spc="-10" dirty="0"/>
              <a:t>(cont…)</a:t>
            </a:r>
          </a:p>
        </p:txBody>
      </p:sp>
      <p:sp>
        <p:nvSpPr>
          <p:cNvPr id="7" name="object 7"/>
          <p:cNvSpPr/>
          <p:nvPr/>
        </p:nvSpPr>
        <p:spPr>
          <a:xfrm>
            <a:off x="4532806" y="2962622"/>
            <a:ext cx="2339975" cy="0"/>
          </a:xfrm>
          <a:custGeom>
            <a:avLst/>
            <a:gdLst/>
            <a:ahLst/>
            <a:cxnLst/>
            <a:rect l="l" t="t" r="r" b="b"/>
            <a:pathLst>
              <a:path w="2339975">
                <a:moveTo>
                  <a:pt x="0" y="0"/>
                </a:moveTo>
                <a:lnTo>
                  <a:pt x="2339688" y="0"/>
                </a:lnTo>
              </a:path>
            </a:pathLst>
          </a:custGeom>
          <a:ln w="172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034541" y="3463999"/>
            <a:ext cx="7837805" cy="269557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R="1609725" algn="ctr">
              <a:spcBef>
                <a:spcPts val="775"/>
              </a:spcBef>
            </a:pPr>
            <a:r>
              <a:rPr sz="1950" dirty="0">
                <a:latin typeface="Times New Roman"/>
                <a:cs typeface="Times New Roman"/>
              </a:rPr>
              <a:t>(</a:t>
            </a:r>
            <a:r>
              <a:rPr sz="1950" spc="-300" dirty="0">
                <a:latin typeface="Times New Roman"/>
                <a:cs typeface="Times New Roman"/>
              </a:rPr>
              <a:t> </a:t>
            </a:r>
            <a:r>
              <a:rPr sz="1950" i="1" spc="55" dirty="0">
                <a:latin typeface="Times New Roman"/>
                <a:cs typeface="Times New Roman"/>
              </a:rPr>
              <a:t>s</a:t>
            </a:r>
            <a:r>
              <a:rPr sz="1950" spc="55" dirty="0">
                <a:latin typeface="Times New Roman"/>
                <a:cs typeface="Times New Roman"/>
              </a:rPr>
              <a:t>,</a:t>
            </a:r>
            <a:r>
              <a:rPr sz="1950" i="1" spc="55" dirty="0">
                <a:latin typeface="Times New Roman"/>
                <a:cs typeface="Times New Roman"/>
              </a:rPr>
              <a:t>t</a:t>
            </a:r>
            <a:r>
              <a:rPr sz="1950" i="1" spc="-250" dirty="0">
                <a:latin typeface="Times New Roman"/>
                <a:cs typeface="Times New Roman"/>
              </a:rPr>
              <a:t> </a:t>
            </a:r>
            <a:r>
              <a:rPr sz="1950" spc="-10" dirty="0">
                <a:latin typeface="Times New Roman"/>
                <a:cs typeface="Times New Roman"/>
              </a:rPr>
              <a:t>)</a:t>
            </a:r>
            <a:r>
              <a:rPr sz="1950" spc="-10" dirty="0">
                <a:latin typeface="Symbol"/>
                <a:cs typeface="Symbol"/>
              </a:rPr>
              <a:t></a:t>
            </a:r>
            <a:r>
              <a:rPr sz="1950" i="1" spc="-10" dirty="0">
                <a:latin typeface="Times New Roman"/>
                <a:cs typeface="Times New Roman"/>
              </a:rPr>
              <a:t>S</a:t>
            </a:r>
            <a:r>
              <a:rPr sz="2100" i="1" spc="-15" baseline="-19841" dirty="0">
                <a:latin typeface="Times New Roman"/>
                <a:cs typeface="Times New Roman"/>
              </a:rPr>
              <a:t>xy</a:t>
            </a:r>
            <a:endParaRPr sz="2100" baseline="-19841">
              <a:latin typeface="Times New Roman"/>
              <a:cs typeface="Times New Roman"/>
            </a:endParaRPr>
          </a:p>
          <a:p>
            <a:pPr marL="38100" marR="30480">
              <a:lnSpc>
                <a:spcPct val="110000"/>
              </a:lnSpc>
              <a:spcBef>
                <a:spcPts val="725"/>
              </a:spcBef>
            </a:pPr>
            <a:r>
              <a:rPr sz="3200" i="1" dirty="0">
                <a:latin typeface="Times New Roman"/>
                <a:cs typeface="Times New Roman"/>
              </a:rPr>
              <a:t>Q</a:t>
            </a:r>
            <a:r>
              <a:rPr sz="3200" i="1" spc="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Arial MT"/>
                <a:cs typeface="Arial MT"/>
              </a:rPr>
              <a:t>is</a:t>
            </a:r>
            <a:r>
              <a:rPr sz="3200" spc="-3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the</a:t>
            </a:r>
            <a:r>
              <a:rPr sz="3200" spc="-25" dirty="0">
                <a:latin typeface="Arial MT"/>
                <a:cs typeface="Arial MT"/>
              </a:rPr>
              <a:t> </a:t>
            </a:r>
            <a:r>
              <a:rPr sz="3200" i="1" dirty="0">
                <a:latin typeface="Arial"/>
                <a:cs typeface="Arial"/>
              </a:rPr>
              <a:t>order</a:t>
            </a:r>
            <a:r>
              <a:rPr sz="3200" i="1" spc="-35" dirty="0">
                <a:latin typeface="Arial"/>
                <a:cs typeface="Arial"/>
              </a:rPr>
              <a:t> </a:t>
            </a:r>
            <a:r>
              <a:rPr sz="3200" dirty="0">
                <a:latin typeface="Arial MT"/>
                <a:cs typeface="Arial MT"/>
              </a:rPr>
              <a:t>of</a:t>
            </a:r>
            <a:r>
              <a:rPr sz="3200" spc="-2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the</a:t>
            </a:r>
            <a:r>
              <a:rPr sz="3200" spc="-4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filter</a:t>
            </a:r>
            <a:r>
              <a:rPr sz="3200" spc="-1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and</a:t>
            </a:r>
            <a:r>
              <a:rPr sz="3200" spc="-4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adjusting</a:t>
            </a:r>
            <a:r>
              <a:rPr sz="3200" spc="-10" dirty="0">
                <a:latin typeface="Arial MT"/>
                <a:cs typeface="Arial MT"/>
              </a:rPr>
              <a:t> </a:t>
            </a:r>
            <a:r>
              <a:rPr sz="3200" spc="-25" dirty="0">
                <a:latin typeface="Arial MT"/>
                <a:cs typeface="Arial MT"/>
              </a:rPr>
              <a:t>its </a:t>
            </a:r>
            <a:r>
              <a:rPr sz="3200" dirty="0">
                <a:latin typeface="Arial MT"/>
                <a:cs typeface="Arial MT"/>
              </a:rPr>
              <a:t>value</a:t>
            </a:r>
            <a:r>
              <a:rPr sz="3200" spc="-6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changes</a:t>
            </a:r>
            <a:r>
              <a:rPr sz="3200" spc="-3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the</a:t>
            </a:r>
            <a:r>
              <a:rPr sz="3200" spc="-5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filter’s</a:t>
            </a:r>
            <a:r>
              <a:rPr sz="3200" spc="-30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behaviour </a:t>
            </a:r>
            <a:r>
              <a:rPr sz="3200" dirty="0">
                <a:latin typeface="Arial MT"/>
                <a:cs typeface="Arial MT"/>
              </a:rPr>
              <a:t>Positive</a:t>
            </a:r>
            <a:r>
              <a:rPr sz="3200" spc="-6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values</a:t>
            </a:r>
            <a:r>
              <a:rPr sz="3200" spc="-3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of</a:t>
            </a:r>
            <a:r>
              <a:rPr sz="3200" spc="-35" dirty="0">
                <a:latin typeface="Arial MT"/>
                <a:cs typeface="Arial MT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Q</a:t>
            </a:r>
            <a:r>
              <a:rPr sz="3200" i="1" spc="5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Arial MT"/>
                <a:cs typeface="Arial MT"/>
              </a:rPr>
              <a:t>eliminate</a:t>
            </a:r>
            <a:r>
              <a:rPr sz="3200" spc="-4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pepper</a:t>
            </a:r>
            <a:r>
              <a:rPr sz="3200" spc="-50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noise</a:t>
            </a:r>
            <a:endParaRPr sz="3200">
              <a:latin typeface="Arial MT"/>
              <a:cs typeface="Arial MT"/>
            </a:endParaRPr>
          </a:p>
          <a:p>
            <a:pPr marL="38100">
              <a:spcBef>
                <a:spcPts val="765"/>
              </a:spcBef>
            </a:pPr>
            <a:r>
              <a:rPr sz="3200" dirty="0">
                <a:latin typeface="Arial MT"/>
                <a:cs typeface="Arial MT"/>
              </a:rPr>
              <a:t>Negative</a:t>
            </a:r>
            <a:r>
              <a:rPr sz="3200" spc="-4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values</a:t>
            </a:r>
            <a:r>
              <a:rPr sz="3200" spc="-2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of</a:t>
            </a:r>
            <a:r>
              <a:rPr sz="3200" spc="-25" dirty="0">
                <a:latin typeface="Arial MT"/>
                <a:cs typeface="Arial MT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Q</a:t>
            </a:r>
            <a:r>
              <a:rPr sz="3200" i="1" spc="5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Arial MT"/>
                <a:cs typeface="Arial MT"/>
              </a:rPr>
              <a:t>eliminate</a:t>
            </a:r>
            <a:r>
              <a:rPr sz="3200" spc="-4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salt</a:t>
            </a:r>
            <a:r>
              <a:rPr sz="3200" spc="-50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noise</a:t>
            </a:r>
            <a:endParaRPr sz="32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34541" y="1354583"/>
            <a:ext cx="4832985" cy="21875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ts val="3490"/>
              </a:lnSpc>
              <a:spcBef>
                <a:spcPts val="105"/>
              </a:spcBef>
            </a:pPr>
            <a:r>
              <a:rPr sz="3200" b="1" dirty="0">
                <a:latin typeface="Arial"/>
                <a:cs typeface="Arial"/>
              </a:rPr>
              <a:t>Contraharmonic</a:t>
            </a:r>
            <a:r>
              <a:rPr sz="3200" b="1" spc="-60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Mean:</a:t>
            </a:r>
            <a:endParaRPr sz="3200">
              <a:latin typeface="Arial"/>
              <a:cs typeface="Arial"/>
            </a:endParaRPr>
          </a:p>
          <a:p>
            <a:pPr marL="2782570">
              <a:lnSpc>
                <a:spcPts val="5650"/>
              </a:lnSpc>
            </a:pPr>
            <a:r>
              <a:rPr sz="7500" baseline="-8888" dirty="0">
                <a:latin typeface="Symbol"/>
                <a:cs typeface="Symbol"/>
              </a:rPr>
              <a:t></a:t>
            </a:r>
            <a:r>
              <a:rPr sz="7500" spc="-975" baseline="-8888" dirty="0">
                <a:latin typeface="Times New Roman"/>
                <a:cs typeface="Times New Roman"/>
              </a:rPr>
              <a:t> </a:t>
            </a:r>
            <a:r>
              <a:rPr sz="3350" i="1" spc="110" dirty="0">
                <a:latin typeface="Times New Roman"/>
                <a:cs typeface="Times New Roman"/>
              </a:rPr>
              <a:t>g</a:t>
            </a:r>
            <a:r>
              <a:rPr sz="3350" spc="110" dirty="0">
                <a:latin typeface="Times New Roman"/>
                <a:cs typeface="Times New Roman"/>
              </a:rPr>
              <a:t>(</a:t>
            </a:r>
            <a:r>
              <a:rPr sz="3350" i="1" spc="110" dirty="0">
                <a:latin typeface="Times New Roman"/>
                <a:cs typeface="Times New Roman"/>
              </a:rPr>
              <a:t>s</a:t>
            </a:r>
            <a:r>
              <a:rPr sz="3350" spc="110" dirty="0">
                <a:latin typeface="Times New Roman"/>
                <a:cs typeface="Times New Roman"/>
              </a:rPr>
              <a:t>,</a:t>
            </a:r>
            <a:r>
              <a:rPr sz="3350" spc="-525" dirty="0">
                <a:latin typeface="Times New Roman"/>
                <a:cs typeface="Times New Roman"/>
              </a:rPr>
              <a:t> </a:t>
            </a:r>
            <a:r>
              <a:rPr sz="3350" i="1" spc="55" dirty="0">
                <a:latin typeface="Times New Roman"/>
                <a:cs typeface="Times New Roman"/>
              </a:rPr>
              <a:t>t</a:t>
            </a:r>
            <a:r>
              <a:rPr sz="3350" spc="55" dirty="0">
                <a:latin typeface="Times New Roman"/>
                <a:cs typeface="Times New Roman"/>
              </a:rPr>
              <a:t>)</a:t>
            </a:r>
            <a:r>
              <a:rPr sz="2925" i="1" spc="82" baseline="42735" dirty="0">
                <a:latin typeface="Times New Roman"/>
                <a:cs typeface="Times New Roman"/>
              </a:rPr>
              <a:t>Q</a:t>
            </a:r>
            <a:r>
              <a:rPr sz="2925" spc="82" baseline="42735" dirty="0">
                <a:latin typeface="Symbol"/>
                <a:cs typeface="Symbol"/>
              </a:rPr>
              <a:t></a:t>
            </a:r>
            <a:r>
              <a:rPr sz="2925" spc="82" baseline="42735" dirty="0">
                <a:latin typeface="Times New Roman"/>
                <a:cs typeface="Times New Roman"/>
              </a:rPr>
              <a:t>1</a:t>
            </a:r>
            <a:endParaRPr sz="2925" baseline="42735">
              <a:latin typeface="Times New Roman"/>
              <a:cs typeface="Times New Roman"/>
            </a:endParaRPr>
          </a:p>
          <a:p>
            <a:pPr marL="2904490">
              <a:spcBef>
                <a:spcPts val="1880"/>
              </a:spcBef>
            </a:pPr>
            <a:r>
              <a:rPr sz="7500" baseline="-8888" dirty="0">
                <a:latin typeface="Symbol"/>
                <a:cs typeface="Symbol"/>
              </a:rPr>
              <a:t></a:t>
            </a:r>
            <a:r>
              <a:rPr sz="7500" spc="-989" baseline="-8888" dirty="0">
                <a:latin typeface="Times New Roman"/>
                <a:cs typeface="Times New Roman"/>
              </a:rPr>
              <a:t> </a:t>
            </a:r>
            <a:r>
              <a:rPr sz="3350" i="1" spc="110" dirty="0">
                <a:latin typeface="Times New Roman"/>
                <a:cs typeface="Times New Roman"/>
              </a:rPr>
              <a:t>g</a:t>
            </a:r>
            <a:r>
              <a:rPr sz="3350" spc="110" dirty="0">
                <a:latin typeface="Times New Roman"/>
                <a:cs typeface="Times New Roman"/>
              </a:rPr>
              <a:t>(</a:t>
            </a:r>
            <a:r>
              <a:rPr sz="3350" i="1" spc="110" dirty="0">
                <a:latin typeface="Times New Roman"/>
                <a:cs typeface="Times New Roman"/>
              </a:rPr>
              <a:t>s</a:t>
            </a:r>
            <a:r>
              <a:rPr sz="3350" spc="110" dirty="0">
                <a:latin typeface="Times New Roman"/>
                <a:cs typeface="Times New Roman"/>
              </a:rPr>
              <a:t>,</a:t>
            </a:r>
            <a:r>
              <a:rPr sz="3350" spc="-520" dirty="0">
                <a:latin typeface="Times New Roman"/>
                <a:cs typeface="Times New Roman"/>
              </a:rPr>
              <a:t> </a:t>
            </a:r>
            <a:r>
              <a:rPr sz="3350" i="1" spc="80" dirty="0">
                <a:latin typeface="Times New Roman"/>
                <a:cs typeface="Times New Roman"/>
              </a:rPr>
              <a:t>t</a:t>
            </a:r>
            <a:r>
              <a:rPr sz="3350" spc="80" dirty="0">
                <a:latin typeface="Times New Roman"/>
                <a:cs typeface="Times New Roman"/>
              </a:rPr>
              <a:t>)</a:t>
            </a:r>
            <a:r>
              <a:rPr sz="2925" i="1" spc="120" baseline="42735" dirty="0">
                <a:latin typeface="Times New Roman"/>
                <a:cs typeface="Times New Roman"/>
              </a:rPr>
              <a:t>Q</a:t>
            </a:r>
            <a:endParaRPr sz="2925" baseline="42735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22375" y="2370678"/>
            <a:ext cx="2599690" cy="535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spcBef>
                <a:spcPts val="95"/>
              </a:spcBef>
            </a:pPr>
            <a:r>
              <a:rPr sz="5025" i="1" spc="-1019" baseline="-33996" dirty="0">
                <a:latin typeface="Times New Roman"/>
                <a:cs typeface="Times New Roman"/>
              </a:rPr>
              <a:t>f</a:t>
            </a:r>
            <a:r>
              <a:rPr sz="5025" spc="562" baseline="-17412" dirty="0">
                <a:latin typeface="Times New Roman"/>
                <a:cs typeface="Times New Roman"/>
              </a:rPr>
              <a:t>ˆ</a:t>
            </a:r>
            <a:r>
              <a:rPr sz="5025" spc="367" baseline="-33996" dirty="0">
                <a:latin typeface="Times New Roman"/>
                <a:cs typeface="Times New Roman"/>
              </a:rPr>
              <a:t>(</a:t>
            </a:r>
            <a:r>
              <a:rPr sz="5025" i="1" spc="52" baseline="-33996" dirty="0">
                <a:latin typeface="Times New Roman"/>
                <a:cs typeface="Times New Roman"/>
              </a:rPr>
              <a:t>x</a:t>
            </a:r>
            <a:r>
              <a:rPr sz="5025" spc="7" baseline="-33996" dirty="0">
                <a:latin typeface="Times New Roman"/>
                <a:cs typeface="Times New Roman"/>
              </a:rPr>
              <a:t>,</a:t>
            </a:r>
            <a:r>
              <a:rPr sz="5025" spc="-172" baseline="-33996" dirty="0">
                <a:latin typeface="Times New Roman"/>
                <a:cs typeface="Times New Roman"/>
              </a:rPr>
              <a:t> </a:t>
            </a:r>
            <a:r>
              <a:rPr sz="5025" i="1" spc="97" baseline="-33996" dirty="0">
                <a:latin typeface="Times New Roman"/>
                <a:cs typeface="Times New Roman"/>
              </a:rPr>
              <a:t>y</a:t>
            </a:r>
            <a:r>
              <a:rPr sz="5025" spc="97" baseline="-33996" dirty="0">
                <a:latin typeface="Times New Roman"/>
                <a:cs typeface="Times New Roman"/>
              </a:rPr>
              <a:t>)</a:t>
            </a:r>
            <a:r>
              <a:rPr sz="5025" spc="-120" baseline="-33996" dirty="0">
                <a:latin typeface="Times New Roman"/>
                <a:cs typeface="Times New Roman"/>
              </a:rPr>
              <a:t> </a:t>
            </a:r>
            <a:r>
              <a:rPr sz="5025" baseline="-33996" dirty="0">
                <a:latin typeface="Symbol"/>
                <a:cs typeface="Symbol"/>
              </a:rPr>
              <a:t></a:t>
            </a:r>
            <a:r>
              <a:rPr sz="5025" spc="307" baseline="-33996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(</a:t>
            </a:r>
            <a:r>
              <a:rPr sz="1950" spc="-310" dirty="0">
                <a:latin typeface="Times New Roman"/>
                <a:cs typeface="Times New Roman"/>
              </a:rPr>
              <a:t> </a:t>
            </a:r>
            <a:r>
              <a:rPr sz="1950" i="1" spc="55" dirty="0">
                <a:latin typeface="Times New Roman"/>
                <a:cs typeface="Times New Roman"/>
              </a:rPr>
              <a:t>s</a:t>
            </a:r>
            <a:r>
              <a:rPr sz="1950" spc="55" dirty="0">
                <a:latin typeface="Times New Roman"/>
                <a:cs typeface="Times New Roman"/>
              </a:rPr>
              <a:t>,</a:t>
            </a:r>
            <a:r>
              <a:rPr sz="1950" i="1" spc="55" dirty="0">
                <a:latin typeface="Times New Roman"/>
                <a:cs typeface="Times New Roman"/>
              </a:rPr>
              <a:t>t</a:t>
            </a:r>
            <a:r>
              <a:rPr sz="1950" i="1" spc="-265" dirty="0">
                <a:latin typeface="Times New Roman"/>
                <a:cs typeface="Times New Roman"/>
              </a:rPr>
              <a:t> </a:t>
            </a:r>
            <a:r>
              <a:rPr sz="1950" spc="-20" dirty="0">
                <a:latin typeface="Times New Roman"/>
                <a:cs typeface="Times New Roman"/>
              </a:rPr>
              <a:t>)</a:t>
            </a:r>
            <a:r>
              <a:rPr sz="1950" spc="-20" dirty="0">
                <a:latin typeface="Symbol"/>
                <a:cs typeface="Symbol"/>
              </a:rPr>
              <a:t></a:t>
            </a:r>
            <a:r>
              <a:rPr sz="1950" i="1" spc="-20" dirty="0">
                <a:latin typeface="Times New Roman"/>
                <a:cs typeface="Times New Roman"/>
              </a:rPr>
              <a:t>S</a:t>
            </a:r>
            <a:r>
              <a:rPr sz="2100" i="1" spc="-30" baseline="-19841" dirty="0">
                <a:latin typeface="Times New Roman"/>
                <a:cs typeface="Times New Roman"/>
              </a:rPr>
              <a:t>xy</a:t>
            </a:r>
            <a:endParaRPr sz="2100" baseline="-19841">
              <a:latin typeface="Times New Roman"/>
              <a:cs typeface="Times New Roman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67794" y="149873"/>
            <a:ext cx="1035973" cy="97043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4761" y="761"/>
            <a:ext cx="638810" cy="1029128"/>
          </a:xfrm>
          <a:prstGeom prst="rect">
            <a:avLst/>
          </a:prstGeom>
          <a:ln w="25908">
            <a:solidFill>
              <a:srgbClr val="000000"/>
            </a:solidFill>
          </a:ln>
        </p:spPr>
        <p:txBody>
          <a:bodyPr vert="horz" wrap="square" lIns="0" tIns="196215" rIns="0" bIns="0" rtlCol="0">
            <a:spAutoFit/>
          </a:bodyPr>
          <a:lstStyle/>
          <a:p>
            <a:pPr marL="200660">
              <a:spcBef>
                <a:spcPts val="1545"/>
              </a:spcBef>
            </a:pPr>
            <a:r>
              <a:rPr spc="-25" dirty="0">
                <a:solidFill>
                  <a:srgbClr val="FFFFFF"/>
                </a:solidFill>
                <a:latin typeface="Arial MT"/>
                <a:cs typeface="Arial MT"/>
              </a:rPr>
              <a:t>18</a:t>
            </a:r>
            <a:endParaRPr>
              <a:latin typeface="Arial MT"/>
              <a:cs typeface="Arial MT"/>
            </a:endParaRPr>
          </a:p>
          <a:p>
            <a:pPr marL="200660" marR="176530" indent="30480"/>
            <a:r>
              <a:rPr spc="-25" dirty="0">
                <a:solidFill>
                  <a:srgbClr val="FFFFFF"/>
                </a:solidFill>
                <a:latin typeface="Arial MT"/>
                <a:cs typeface="Arial MT"/>
              </a:rPr>
              <a:t>of 46</a:t>
            </a:r>
            <a:endParaRPr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150363" y="-12191"/>
            <a:ext cx="8531860" cy="1257300"/>
            <a:chOff x="626363" y="-12191"/>
            <a:chExt cx="8531860" cy="1257300"/>
          </a:xfrm>
        </p:grpSpPr>
        <p:sp>
          <p:nvSpPr>
            <p:cNvPr id="4" name="object 4"/>
            <p:cNvSpPr/>
            <p:nvPr/>
          </p:nvSpPr>
          <p:spPr>
            <a:xfrm>
              <a:off x="639317" y="762"/>
              <a:ext cx="8505825" cy="1231900"/>
            </a:xfrm>
            <a:custGeom>
              <a:avLst/>
              <a:gdLst/>
              <a:ahLst/>
              <a:cxnLst/>
              <a:rect l="l" t="t" r="r" b="b"/>
              <a:pathLst>
                <a:path w="8505825" h="1231900">
                  <a:moveTo>
                    <a:pt x="8505444" y="0"/>
                  </a:moveTo>
                  <a:lnTo>
                    <a:pt x="0" y="0"/>
                  </a:lnTo>
                  <a:lnTo>
                    <a:pt x="0" y="1231392"/>
                  </a:lnTo>
                  <a:lnTo>
                    <a:pt x="8505444" y="1231392"/>
                  </a:lnTo>
                  <a:lnTo>
                    <a:pt x="8505444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39317" y="762"/>
              <a:ext cx="8505825" cy="1231900"/>
            </a:xfrm>
            <a:custGeom>
              <a:avLst/>
              <a:gdLst/>
              <a:ahLst/>
              <a:cxnLst/>
              <a:rect l="l" t="t" r="r" b="b"/>
              <a:pathLst>
                <a:path w="8505825" h="1231900">
                  <a:moveTo>
                    <a:pt x="0" y="1231392"/>
                  </a:moveTo>
                  <a:lnTo>
                    <a:pt x="8505444" y="1231392"/>
                  </a:lnTo>
                  <a:lnTo>
                    <a:pt x="8505444" y="0"/>
                  </a:lnTo>
                  <a:lnTo>
                    <a:pt x="0" y="0"/>
                  </a:lnTo>
                  <a:lnTo>
                    <a:pt x="0" y="1231392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79345">
              <a:spcBef>
                <a:spcPts val="95"/>
              </a:spcBef>
            </a:pPr>
            <a:r>
              <a:rPr dirty="0"/>
              <a:t>Noise</a:t>
            </a:r>
            <a:r>
              <a:rPr spc="-145" dirty="0"/>
              <a:t> </a:t>
            </a:r>
            <a:r>
              <a:rPr dirty="0"/>
              <a:t>Removal</a:t>
            </a:r>
            <a:r>
              <a:rPr spc="-140" dirty="0"/>
              <a:t> </a:t>
            </a:r>
            <a:r>
              <a:rPr spc="-10" dirty="0"/>
              <a:t>Examples</a:t>
            </a: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91147" y="1542302"/>
            <a:ext cx="4963621" cy="4786862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2557374" y="2443989"/>
            <a:ext cx="107505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3360" marR="5080" indent="-201295">
              <a:spcBef>
                <a:spcPts val="100"/>
              </a:spcBef>
            </a:pPr>
            <a:r>
              <a:rPr sz="2400" spc="-10" dirty="0">
                <a:latin typeface="Arial MT"/>
                <a:cs typeface="Arial MT"/>
              </a:rPr>
              <a:t>Original Image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703692" y="2078864"/>
            <a:ext cx="175323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2400" spc="-10" dirty="0">
                <a:latin typeface="Arial MT"/>
                <a:cs typeface="Arial MT"/>
              </a:rPr>
              <a:t>Image Corrupted </a:t>
            </a:r>
            <a:r>
              <a:rPr sz="2400" dirty="0">
                <a:latin typeface="Arial MT"/>
                <a:cs typeface="Arial MT"/>
              </a:rPr>
              <a:t>By</a:t>
            </a:r>
            <a:r>
              <a:rPr sz="2400" spc="-10" dirty="0">
                <a:latin typeface="Arial MT"/>
                <a:cs typeface="Arial MT"/>
              </a:rPr>
              <a:t> Gaussian Noise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703692" y="4591889"/>
            <a:ext cx="154876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spcBef>
                <a:spcPts val="100"/>
              </a:spcBef>
            </a:pPr>
            <a:r>
              <a:rPr sz="2400" dirty="0">
                <a:latin typeface="Arial MT"/>
                <a:cs typeface="Arial MT"/>
              </a:rPr>
              <a:t>After</a:t>
            </a:r>
            <a:r>
              <a:rPr sz="2400" spc="-1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</a:t>
            </a:r>
            <a:r>
              <a:rPr sz="2400" spc="-135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3*3 </a:t>
            </a:r>
            <a:r>
              <a:rPr sz="2400" spc="-10" dirty="0">
                <a:latin typeface="Arial MT"/>
                <a:cs typeface="Arial MT"/>
              </a:rPr>
              <a:t>Geometric </a:t>
            </a:r>
            <a:r>
              <a:rPr sz="2400" dirty="0">
                <a:latin typeface="Arial MT"/>
                <a:cs typeface="Arial MT"/>
              </a:rPr>
              <a:t>Mean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Filter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081276" y="4591889"/>
            <a:ext cx="155067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5090" algn="just">
              <a:spcBef>
                <a:spcPts val="100"/>
              </a:spcBef>
            </a:pPr>
            <a:r>
              <a:rPr sz="2400" dirty="0">
                <a:latin typeface="Arial MT"/>
                <a:cs typeface="Arial MT"/>
              </a:rPr>
              <a:t>After</a:t>
            </a:r>
            <a:r>
              <a:rPr sz="2400" spc="-1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</a:t>
            </a:r>
            <a:r>
              <a:rPr sz="2400" spc="-135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3*3 </a:t>
            </a:r>
            <a:r>
              <a:rPr sz="2400" spc="-10" dirty="0">
                <a:latin typeface="Arial MT"/>
                <a:cs typeface="Arial MT"/>
              </a:rPr>
              <a:t>Arithmetic </a:t>
            </a:r>
            <a:r>
              <a:rPr sz="2400" dirty="0">
                <a:latin typeface="Arial MT"/>
                <a:cs typeface="Arial MT"/>
              </a:rPr>
              <a:t>Mean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Filter</a:t>
            </a:r>
            <a:endParaRPr sz="2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2150363" y="-12191"/>
            <a:ext cx="8531860" cy="1257300"/>
            <a:chOff x="626363" y="-12191"/>
            <a:chExt cx="8531860" cy="1257300"/>
          </a:xfrm>
        </p:grpSpPr>
        <p:sp>
          <p:nvSpPr>
            <p:cNvPr id="4" name="object 4"/>
            <p:cNvSpPr/>
            <p:nvPr/>
          </p:nvSpPr>
          <p:spPr>
            <a:xfrm>
              <a:off x="639317" y="762"/>
              <a:ext cx="8505825" cy="1231900"/>
            </a:xfrm>
            <a:custGeom>
              <a:avLst/>
              <a:gdLst/>
              <a:ahLst/>
              <a:cxnLst/>
              <a:rect l="l" t="t" r="r" b="b"/>
              <a:pathLst>
                <a:path w="8505825" h="1231900">
                  <a:moveTo>
                    <a:pt x="8505444" y="0"/>
                  </a:moveTo>
                  <a:lnTo>
                    <a:pt x="0" y="0"/>
                  </a:lnTo>
                  <a:lnTo>
                    <a:pt x="0" y="1231392"/>
                  </a:lnTo>
                  <a:lnTo>
                    <a:pt x="8505444" y="1231392"/>
                  </a:lnTo>
                  <a:lnTo>
                    <a:pt x="8505444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39317" y="762"/>
              <a:ext cx="8505825" cy="1231900"/>
            </a:xfrm>
            <a:custGeom>
              <a:avLst/>
              <a:gdLst/>
              <a:ahLst/>
              <a:cxnLst/>
              <a:rect l="l" t="t" r="r" b="b"/>
              <a:pathLst>
                <a:path w="8505825" h="1231900">
                  <a:moveTo>
                    <a:pt x="0" y="1231392"/>
                  </a:moveTo>
                  <a:lnTo>
                    <a:pt x="8505444" y="1231392"/>
                  </a:lnTo>
                  <a:lnTo>
                    <a:pt x="8505444" y="0"/>
                  </a:lnTo>
                  <a:lnTo>
                    <a:pt x="0" y="0"/>
                  </a:lnTo>
                  <a:lnTo>
                    <a:pt x="0" y="1231392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62675">
              <a:spcBef>
                <a:spcPts val="95"/>
              </a:spcBef>
            </a:pPr>
            <a:r>
              <a:rPr spc="-10" dirty="0"/>
              <a:t>Contents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059940" y="1354582"/>
            <a:ext cx="8235950" cy="4553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spcBef>
                <a:spcPts val="105"/>
              </a:spcBef>
            </a:pPr>
            <a:r>
              <a:rPr sz="3200" dirty="0">
                <a:latin typeface="Arial MT"/>
                <a:cs typeface="Arial MT"/>
              </a:rPr>
              <a:t>In</a:t>
            </a:r>
            <a:r>
              <a:rPr sz="3200" spc="-3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this</a:t>
            </a:r>
            <a:r>
              <a:rPr sz="3200" spc="-2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lecture</a:t>
            </a:r>
            <a:r>
              <a:rPr sz="3200" spc="-5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we</a:t>
            </a:r>
            <a:r>
              <a:rPr sz="3200" spc="-2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will</a:t>
            </a:r>
            <a:r>
              <a:rPr sz="3200" spc="-3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look</a:t>
            </a:r>
            <a:r>
              <a:rPr sz="3200" spc="-3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at</a:t>
            </a:r>
            <a:r>
              <a:rPr sz="3200" spc="-30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image </a:t>
            </a:r>
            <a:r>
              <a:rPr sz="3200" dirty="0">
                <a:latin typeface="Arial MT"/>
                <a:cs typeface="Arial MT"/>
              </a:rPr>
              <a:t>restoration</a:t>
            </a:r>
            <a:r>
              <a:rPr sz="3200" spc="-7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techniques</a:t>
            </a:r>
            <a:r>
              <a:rPr sz="3200" spc="-5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used</a:t>
            </a:r>
            <a:r>
              <a:rPr sz="3200" spc="-7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for</a:t>
            </a:r>
            <a:r>
              <a:rPr sz="3200" spc="-5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noise</a:t>
            </a:r>
            <a:r>
              <a:rPr sz="3200" spc="-40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removal</a:t>
            </a:r>
            <a:endParaRPr sz="3200">
              <a:latin typeface="Arial MT"/>
              <a:cs typeface="Arial MT"/>
            </a:endParaRPr>
          </a:p>
          <a:p>
            <a:pPr marL="839469" indent="-285750">
              <a:spcBef>
                <a:spcPts val="690"/>
              </a:spcBef>
              <a:buChar char="–"/>
              <a:tabLst>
                <a:tab pos="839469" algn="l"/>
              </a:tabLst>
            </a:pPr>
            <a:r>
              <a:rPr sz="2800" dirty="0">
                <a:latin typeface="Arial MT"/>
                <a:cs typeface="Arial MT"/>
              </a:rPr>
              <a:t>What</a:t>
            </a:r>
            <a:r>
              <a:rPr sz="2800" spc="-6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is</a:t>
            </a:r>
            <a:r>
              <a:rPr sz="2800" spc="-6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image</a:t>
            </a:r>
            <a:r>
              <a:rPr sz="2800" spc="-35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restoration?</a:t>
            </a:r>
            <a:endParaRPr sz="2800">
              <a:latin typeface="Arial MT"/>
              <a:cs typeface="Arial MT"/>
            </a:endParaRPr>
          </a:p>
          <a:p>
            <a:pPr marL="839469" indent="-285750">
              <a:spcBef>
                <a:spcPts val="670"/>
              </a:spcBef>
              <a:buChar char="–"/>
              <a:tabLst>
                <a:tab pos="839469" algn="l"/>
              </a:tabLst>
            </a:pPr>
            <a:r>
              <a:rPr sz="2800" dirty="0">
                <a:latin typeface="Arial MT"/>
                <a:cs typeface="Arial MT"/>
              </a:rPr>
              <a:t>Noise</a:t>
            </a:r>
            <a:r>
              <a:rPr sz="2800" spc="-6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and</a:t>
            </a:r>
            <a:r>
              <a:rPr sz="2800" spc="-40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images</a:t>
            </a:r>
            <a:endParaRPr sz="2800">
              <a:latin typeface="Arial MT"/>
              <a:cs typeface="Arial MT"/>
            </a:endParaRPr>
          </a:p>
          <a:p>
            <a:pPr marL="839469" indent="-285750">
              <a:spcBef>
                <a:spcPts val="670"/>
              </a:spcBef>
              <a:buChar char="–"/>
              <a:tabLst>
                <a:tab pos="839469" algn="l"/>
              </a:tabLst>
            </a:pPr>
            <a:r>
              <a:rPr sz="2800" dirty="0">
                <a:latin typeface="Arial MT"/>
                <a:cs typeface="Arial MT"/>
              </a:rPr>
              <a:t>Noise</a:t>
            </a:r>
            <a:r>
              <a:rPr sz="2800" spc="-90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models</a:t>
            </a:r>
            <a:endParaRPr sz="2800">
              <a:latin typeface="Arial MT"/>
              <a:cs typeface="Arial MT"/>
            </a:endParaRPr>
          </a:p>
          <a:p>
            <a:pPr marL="839469" indent="-285750">
              <a:spcBef>
                <a:spcPts val="675"/>
              </a:spcBef>
              <a:buChar char="–"/>
              <a:tabLst>
                <a:tab pos="839469" algn="l"/>
              </a:tabLst>
            </a:pPr>
            <a:r>
              <a:rPr sz="2800" dirty="0">
                <a:latin typeface="Arial MT"/>
                <a:cs typeface="Arial MT"/>
              </a:rPr>
              <a:t>Noise</a:t>
            </a:r>
            <a:r>
              <a:rPr sz="2800" spc="-8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removal</a:t>
            </a:r>
            <a:r>
              <a:rPr sz="2800" spc="-7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using</a:t>
            </a:r>
            <a:r>
              <a:rPr sz="2800" spc="-8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spatial</a:t>
            </a:r>
            <a:r>
              <a:rPr sz="2800" spc="-8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domain</a:t>
            </a:r>
            <a:r>
              <a:rPr sz="2800" spc="-65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filtering</a:t>
            </a:r>
            <a:endParaRPr sz="2800">
              <a:latin typeface="Arial MT"/>
              <a:cs typeface="Arial MT"/>
            </a:endParaRPr>
          </a:p>
          <a:p>
            <a:pPr marL="839469" indent="-285750">
              <a:spcBef>
                <a:spcPts val="675"/>
              </a:spcBef>
              <a:buChar char="–"/>
              <a:tabLst>
                <a:tab pos="839469" algn="l"/>
              </a:tabLst>
            </a:pPr>
            <a:r>
              <a:rPr sz="2800" dirty="0">
                <a:latin typeface="Arial MT"/>
                <a:cs typeface="Arial MT"/>
              </a:rPr>
              <a:t>Periodic</a:t>
            </a:r>
            <a:r>
              <a:rPr sz="2800" spc="-110" dirty="0">
                <a:latin typeface="Arial MT"/>
                <a:cs typeface="Arial MT"/>
              </a:rPr>
              <a:t> </a:t>
            </a:r>
            <a:r>
              <a:rPr sz="2800" spc="-20" dirty="0">
                <a:latin typeface="Arial MT"/>
                <a:cs typeface="Arial MT"/>
              </a:rPr>
              <a:t>noise</a:t>
            </a:r>
            <a:endParaRPr sz="2800">
              <a:latin typeface="Arial MT"/>
              <a:cs typeface="Arial MT"/>
            </a:endParaRPr>
          </a:p>
          <a:p>
            <a:pPr marL="838835" marR="1233805" indent="-285750">
              <a:spcBef>
                <a:spcPts val="670"/>
              </a:spcBef>
              <a:buChar char="–"/>
              <a:tabLst>
                <a:tab pos="840105" algn="l"/>
              </a:tabLst>
            </a:pPr>
            <a:r>
              <a:rPr sz="2800" dirty="0">
                <a:latin typeface="Arial MT"/>
                <a:cs typeface="Arial MT"/>
              </a:rPr>
              <a:t>Noise</a:t>
            </a:r>
            <a:r>
              <a:rPr sz="2800" spc="-10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removal</a:t>
            </a:r>
            <a:r>
              <a:rPr sz="2800" spc="-9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using</a:t>
            </a:r>
            <a:r>
              <a:rPr sz="2800" spc="-9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frequency</a:t>
            </a:r>
            <a:r>
              <a:rPr sz="2800" spc="-100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domain 	filtering</a:t>
            </a:r>
            <a:endParaRPr sz="2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2150363" y="-12191"/>
            <a:ext cx="8531860" cy="1257300"/>
            <a:chOff x="626363" y="-12191"/>
            <a:chExt cx="8531860" cy="1257300"/>
          </a:xfrm>
        </p:grpSpPr>
        <p:sp>
          <p:nvSpPr>
            <p:cNvPr id="4" name="object 4"/>
            <p:cNvSpPr/>
            <p:nvPr/>
          </p:nvSpPr>
          <p:spPr>
            <a:xfrm>
              <a:off x="639317" y="762"/>
              <a:ext cx="8505825" cy="1231900"/>
            </a:xfrm>
            <a:custGeom>
              <a:avLst/>
              <a:gdLst/>
              <a:ahLst/>
              <a:cxnLst/>
              <a:rect l="l" t="t" r="r" b="b"/>
              <a:pathLst>
                <a:path w="8505825" h="1231900">
                  <a:moveTo>
                    <a:pt x="8505444" y="0"/>
                  </a:moveTo>
                  <a:lnTo>
                    <a:pt x="0" y="0"/>
                  </a:lnTo>
                  <a:lnTo>
                    <a:pt x="0" y="1231392"/>
                  </a:lnTo>
                  <a:lnTo>
                    <a:pt x="8505444" y="1231392"/>
                  </a:lnTo>
                  <a:lnTo>
                    <a:pt x="8505444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39317" y="762"/>
              <a:ext cx="8505825" cy="1231900"/>
            </a:xfrm>
            <a:custGeom>
              <a:avLst/>
              <a:gdLst/>
              <a:ahLst/>
              <a:cxnLst/>
              <a:rect l="l" t="t" r="r" b="b"/>
              <a:pathLst>
                <a:path w="8505825" h="1231900">
                  <a:moveTo>
                    <a:pt x="0" y="1231392"/>
                  </a:moveTo>
                  <a:lnTo>
                    <a:pt x="8505444" y="1231392"/>
                  </a:lnTo>
                  <a:lnTo>
                    <a:pt x="8505444" y="0"/>
                  </a:lnTo>
                  <a:lnTo>
                    <a:pt x="0" y="0"/>
                  </a:lnTo>
                  <a:lnTo>
                    <a:pt x="0" y="1231392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163317" y="284429"/>
            <a:ext cx="992928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29895">
              <a:spcBef>
                <a:spcPts val="95"/>
              </a:spcBef>
            </a:pPr>
            <a:r>
              <a:rPr dirty="0"/>
              <a:t>Noise</a:t>
            </a:r>
            <a:r>
              <a:rPr spc="-150" dirty="0"/>
              <a:t> </a:t>
            </a:r>
            <a:r>
              <a:rPr dirty="0"/>
              <a:t>Removal</a:t>
            </a:r>
            <a:r>
              <a:rPr spc="-145" dirty="0"/>
              <a:t> </a:t>
            </a:r>
            <a:r>
              <a:rPr dirty="0"/>
              <a:t>Examples</a:t>
            </a:r>
            <a:r>
              <a:rPr spc="-145" dirty="0"/>
              <a:t> </a:t>
            </a:r>
            <a:r>
              <a:rPr spc="-10" dirty="0"/>
              <a:t>(cont…)</a:t>
            </a: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0313" y="1586484"/>
            <a:ext cx="2450440" cy="478536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719528" y="2012061"/>
            <a:ext cx="2192655" cy="41524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55650" marR="5715" indent="574040" algn="just">
              <a:spcBef>
                <a:spcPts val="100"/>
              </a:spcBef>
            </a:pPr>
            <a:r>
              <a:rPr sz="2400" spc="-10" dirty="0">
                <a:latin typeface="Arial MT"/>
                <a:cs typeface="Arial MT"/>
              </a:rPr>
              <a:t>Image Corrupted </a:t>
            </a:r>
            <a:r>
              <a:rPr sz="2400" dirty="0">
                <a:latin typeface="Arial MT"/>
                <a:cs typeface="Arial MT"/>
              </a:rPr>
              <a:t>By </a:t>
            </a:r>
            <a:r>
              <a:rPr sz="2400" spc="-10" dirty="0">
                <a:latin typeface="Arial MT"/>
                <a:cs typeface="Arial MT"/>
              </a:rPr>
              <a:t>Pepper</a:t>
            </a:r>
            <a:endParaRPr sz="2400">
              <a:latin typeface="Arial MT"/>
              <a:cs typeface="Arial MT"/>
            </a:endParaRPr>
          </a:p>
          <a:p>
            <a:pPr marR="5715" algn="r"/>
            <a:r>
              <a:rPr sz="2400" spc="-10" dirty="0">
                <a:latin typeface="Arial MT"/>
                <a:cs typeface="Arial MT"/>
              </a:rPr>
              <a:t>Noise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400">
              <a:latin typeface="Arial MT"/>
              <a:cs typeface="Arial MT"/>
            </a:endParaRPr>
          </a:p>
          <a:p>
            <a:pPr>
              <a:spcBef>
                <a:spcPts val="625"/>
              </a:spcBef>
            </a:pPr>
            <a:endParaRPr sz="2400">
              <a:latin typeface="Arial MT"/>
              <a:cs typeface="Arial MT"/>
            </a:endParaRPr>
          </a:p>
          <a:p>
            <a:pPr marL="76200" marR="88900" indent="815340" algn="r"/>
            <a:r>
              <a:rPr sz="2400" dirty="0">
                <a:latin typeface="Arial MT"/>
                <a:cs typeface="Arial MT"/>
              </a:rPr>
              <a:t>Result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of </a:t>
            </a:r>
            <a:r>
              <a:rPr sz="2400" spc="-10" dirty="0">
                <a:latin typeface="Arial MT"/>
                <a:cs typeface="Arial MT"/>
              </a:rPr>
              <a:t>Filtering</a:t>
            </a:r>
            <a:r>
              <a:rPr sz="2400" spc="-16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Above</a:t>
            </a:r>
            <a:endParaRPr sz="2400">
              <a:latin typeface="Arial MT"/>
              <a:cs typeface="Arial MT"/>
            </a:endParaRPr>
          </a:p>
          <a:p>
            <a:pPr marR="88900" algn="r"/>
            <a:r>
              <a:rPr sz="2400" dirty="0">
                <a:latin typeface="Arial MT"/>
                <a:cs typeface="Arial MT"/>
              </a:rPr>
              <a:t>With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3*3</a:t>
            </a:r>
            <a:endParaRPr sz="2400">
              <a:latin typeface="Arial MT"/>
              <a:cs typeface="Arial MT"/>
            </a:endParaRPr>
          </a:p>
          <a:p>
            <a:pPr marR="5080" algn="r">
              <a:spcBef>
                <a:spcPts val="5"/>
              </a:spcBef>
            </a:pPr>
            <a:r>
              <a:rPr sz="2400" spc="-10" dirty="0">
                <a:latin typeface="Arial MT"/>
                <a:cs typeface="Arial MT"/>
              </a:rPr>
              <a:t>Contraharmonic</a:t>
            </a:r>
            <a:endParaRPr sz="2400">
              <a:latin typeface="Arial MT"/>
              <a:cs typeface="Arial MT"/>
            </a:endParaRPr>
          </a:p>
          <a:p>
            <a:pPr marR="5080" algn="r"/>
            <a:r>
              <a:rPr sz="2400" spc="-10" dirty="0">
                <a:latin typeface="Arial MT"/>
                <a:cs typeface="Arial MT"/>
              </a:rPr>
              <a:t>Q=1.5</a:t>
            </a:r>
            <a:endParaRPr sz="2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2150363" y="-12191"/>
            <a:ext cx="8531860" cy="1257300"/>
            <a:chOff x="626363" y="-12191"/>
            <a:chExt cx="8531860" cy="1257300"/>
          </a:xfrm>
        </p:grpSpPr>
        <p:sp>
          <p:nvSpPr>
            <p:cNvPr id="4" name="object 4"/>
            <p:cNvSpPr/>
            <p:nvPr/>
          </p:nvSpPr>
          <p:spPr>
            <a:xfrm>
              <a:off x="639317" y="762"/>
              <a:ext cx="8505825" cy="1231900"/>
            </a:xfrm>
            <a:custGeom>
              <a:avLst/>
              <a:gdLst/>
              <a:ahLst/>
              <a:cxnLst/>
              <a:rect l="l" t="t" r="r" b="b"/>
              <a:pathLst>
                <a:path w="8505825" h="1231900">
                  <a:moveTo>
                    <a:pt x="8505444" y="0"/>
                  </a:moveTo>
                  <a:lnTo>
                    <a:pt x="0" y="0"/>
                  </a:lnTo>
                  <a:lnTo>
                    <a:pt x="0" y="1231392"/>
                  </a:lnTo>
                  <a:lnTo>
                    <a:pt x="8505444" y="1231392"/>
                  </a:lnTo>
                  <a:lnTo>
                    <a:pt x="8505444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39317" y="762"/>
              <a:ext cx="8505825" cy="1231900"/>
            </a:xfrm>
            <a:custGeom>
              <a:avLst/>
              <a:gdLst/>
              <a:ahLst/>
              <a:cxnLst/>
              <a:rect l="l" t="t" r="r" b="b"/>
              <a:pathLst>
                <a:path w="8505825" h="1231900">
                  <a:moveTo>
                    <a:pt x="0" y="1231392"/>
                  </a:moveTo>
                  <a:lnTo>
                    <a:pt x="8505444" y="1231392"/>
                  </a:lnTo>
                  <a:lnTo>
                    <a:pt x="8505444" y="0"/>
                  </a:lnTo>
                  <a:lnTo>
                    <a:pt x="0" y="0"/>
                  </a:lnTo>
                  <a:lnTo>
                    <a:pt x="0" y="1231392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09799" y="284429"/>
            <a:ext cx="9882801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29895">
              <a:spcBef>
                <a:spcPts val="95"/>
              </a:spcBef>
            </a:pPr>
            <a:r>
              <a:rPr dirty="0"/>
              <a:t>Noise</a:t>
            </a:r>
            <a:r>
              <a:rPr spc="-150" dirty="0"/>
              <a:t> </a:t>
            </a:r>
            <a:r>
              <a:rPr dirty="0"/>
              <a:t>Removal</a:t>
            </a:r>
            <a:r>
              <a:rPr spc="-145" dirty="0"/>
              <a:t> </a:t>
            </a:r>
            <a:r>
              <a:rPr dirty="0"/>
              <a:t>Examples</a:t>
            </a:r>
            <a:r>
              <a:rPr spc="-145" dirty="0"/>
              <a:t> </a:t>
            </a:r>
            <a:r>
              <a:rPr spc="-10" dirty="0"/>
              <a:t>(cont…)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539037" y="1636776"/>
            <a:ext cx="184666" cy="5029200"/>
          </a:xfrm>
          <a:prstGeom prst="rect">
            <a:avLst/>
          </a:prstGeom>
        </p:spPr>
        <p:txBody>
          <a:bodyPr vert="vert270" wrap="square" lIns="0" tIns="12700" rIns="0" bIns="0" rtlCol="0">
            <a:spAutoFit/>
          </a:bodyPr>
          <a:lstStyle/>
          <a:p>
            <a:pPr marL="87630"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Images</a:t>
            </a:r>
            <a:r>
              <a:rPr sz="12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taken</a:t>
            </a:r>
            <a:r>
              <a:rPr sz="12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from</a:t>
            </a:r>
            <a:r>
              <a:rPr sz="12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Gonzalez</a:t>
            </a:r>
            <a:r>
              <a:rPr sz="12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&amp;</a:t>
            </a:r>
            <a:r>
              <a:rPr sz="12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Woods,</a:t>
            </a:r>
            <a:r>
              <a:rPr sz="12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Digital</a:t>
            </a:r>
            <a:r>
              <a:rPr sz="12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Image</a:t>
            </a:r>
            <a:r>
              <a:rPr sz="12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Processing</a:t>
            </a:r>
            <a:r>
              <a:rPr sz="12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 MT"/>
                <a:cs typeface="Arial MT"/>
              </a:rPr>
              <a:t>(2002)</a:t>
            </a:r>
            <a:endParaRPr sz="1200">
              <a:latin typeface="Arial MT"/>
              <a:cs typeface="Arial MT"/>
            </a:endParaRP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93359" y="1542288"/>
            <a:ext cx="2455109" cy="4785360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7131811" y="1967307"/>
            <a:ext cx="2192020" cy="41780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15975">
              <a:spcBef>
                <a:spcPts val="100"/>
              </a:spcBef>
            </a:pPr>
            <a:r>
              <a:rPr sz="2400" spc="-10" dirty="0">
                <a:latin typeface="Arial MT"/>
                <a:cs typeface="Arial MT"/>
              </a:rPr>
              <a:t>Image Corrupted </a:t>
            </a:r>
            <a:r>
              <a:rPr sz="2400" dirty="0">
                <a:latin typeface="Arial MT"/>
                <a:cs typeface="Arial MT"/>
              </a:rPr>
              <a:t>By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spc="-20" dirty="0">
                <a:latin typeface="Arial MT"/>
                <a:cs typeface="Arial MT"/>
              </a:rPr>
              <a:t>Salt </a:t>
            </a:r>
            <a:r>
              <a:rPr sz="2400" spc="-10" dirty="0">
                <a:latin typeface="Arial MT"/>
                <a:cs typeface="Arial MT"/>
              </a:rPr>
              <a:t>Noise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400">
              <a:latin typeface="Arial MT"/>
              <a:cs typeface="Arial MT"/>
            </a:endParaRPr>
          </a:p>
          <a:p>
            <a:pPr>
              <a:spcBef>
                <a:spcPts val="750"/>
              </a:spcBef>
            </a:pPr>
            <a:endParaRPr sz="2400">
              <a:latin typeface="Arial MT"/>
              <a:cs typeface="Arial MT"/>
            </a:endParaRPr>
          </a:p>
          <a:p>
            <a:pPr marL="12700" marR="5080"/>
            <a:r>
              <a:rPr sz="2400" dirty="0">
                <a:latin typeface="Arial MT"/>
                <a:cs typeface="Arial MT"/>
              </a:rPr>
              <a:t>Result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of </a:t>
            </a:r>
            <a:r>
              <a:rPr sz="2400" spc="-10" dirty="0">
                <a:latin typeface="Arial MT"/>
                <a:cs typeface="Arial MT"/>
              </a:rPr>
              <a:t>Filtering</a:t>
            </a:r>
            <a:r>
              <a:rPr sz="2400" spc="-14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Above </a:t>
            </a:r>
            <a:r>
              <a:rPr sz="2400" dirty="0">
                <a:latin typeface="Arial MT"/>
                <a:cs typeface="Arial MT"/>
              </a:rPr>
              <a:t>With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3*3 </a:t>
            </a:r>
            <a:r>
              <a:rPr sz="2400" spc="-10" dirty="0">
                <a:latin typeface="Arial MT"/>
                <a:cs typeface="Arial MT"/>
              </a:rPr>
              <a:t>Contraharmonic Q=-</a:t>
            </a:r>
            <a:r>
              <a:rPr sz="2400" spc="-25" dirty="0">
                <a:latin typeface="Arial MT"/>
                <a:cs typeface="Arial MT"/>
              </a:rPr>
              <a:t>1.5</a:t>
            </a:r>
            <a:endParaRPr sz="2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2150362" y="-31241"/>
            <a:ext cx="9127237" cy="1257300"/>
            <a:chOff x="626363" y="-12191"/>
            <a:chExt cx="8531860" cy="1257300"/>
          </a:xfrm>
        </p:grpSpPr>
        <p:sp>
          <p:nvSpPr>
            <p:cNvPr id="4" name="object 4"/>
            <p:cNvSpPr/>
            <p:nvPr/>
          </p:nvSpPr>
          <p:spPr>
            <a:xfrm>
              <a:off x="639317" y="762"/>
              <a:ext cx="8505825" cy="1231900"/>
            </a:xfrm>
            <a:custGeom>
              <a:avLst/>
              <a:gdLst/>
              <a:ahLst/>
              <a:cxnLst/>
              <a:rect l="l" t="t" r="r" b="b"/>
              <a:pathLst>
                <a:path w="8505825" h="1231900">
                  <a:moveTo>
                    <a:pt x="8505444" y="0"/>
                  </a:moveTo>
                  <a:lnTo>
                    <a:pt x="0" y="0"/>
                  </a:lnTo>
                  <a:lnTo>
                    <a:pt x="0" y="1231392"/>
                  </a:lnTo>
                  <a:lnTo>
                    <a:pt x="8505444" y="1231392"/>
                  </a:lnTo>
                  <a:lnTo>
                    <a:pt x="8505444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39317" y="762"/>
              <a:ext cx="8505825" cy="1231900"/>
            </a:xfrm>
            <a:custGeom>
              <a:avLst/>
              <a:gdLst/>
              <a:ahLst/>
              <a:cxnLst/>
              <a:rect l="l" t="t" r="r" b="b"/>
              <a:pathLst>
                <a:path w="8505825" h="1231900">
                  <a:moveTo>
                    <a:pt x="0" y="1231392"/>
                  </a:moveTo>
                  <a:lnTo>
                    <a:pt x="8505444" y="1231392"/>
                  </a:lnTo>
                  <a:lnTo>
                    <a:pt x="8505444" y="0"/>
                  </a:lnTo>
                  <a:lnTo>
                    <a:pt x="0" y="0"/>
                  </a:lnTo>
                  <a:lnTo>
                    <a:pt x="0" y="1231392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666933" y="284429"/>
            <a:ext cx="1094966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600" dirty="0" err="1"/>
              <a:t>Contraharmonic</a:t>
            </a:r>
            <a:r>
              <a:rPr sz="3600" spc="-30" dirty="0"/>
              <a:t> </a:t>
            </a:r>
            <a:r>
              <a:rPr sz="3600" dirty="0"/>
              <a:t>Filter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xfrm>
            <a:off x="2238589" y="1354583"/>
            <a:ext cx="10529145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spcBef>
                <a:spcPts val="105"/>
              </a:spcBef>
            </a:pPr>
            <a:r>
              <a:rPr dirty="0"/>
              <a:t>Choosing</a:t>
            </a:r>
            <a:r>
              <a:rPr spc="-45" dirty="0"/>
              <a:t> </a:t>
            </a:r>
            <a:r>
              <a:rPr dirty="0"/>
              <a:t>the</a:t>
            </a:r>
            <a:r>
              <a:rPr spc="-30" dirty="0"/>
              <a:t> </a:t>
            </a:r>
            <a:r>
              <a:rPr dirty="0"/>
              <a:t>wrong</a:t>
            </a:r>
            <a:r>
              <a:rPr spc="-40" dirty="0"/>
              <a:t> </a:t>
            </a:r>
            <a:r>
              <a:rPr dirty="0"/>
              <a:t>value</a:t>
            </a:r>
            <a:r>
              <a:rPr spc="-45" dirty="0"/>
              <a:t> </a:t>
            </a:r>
            <a:r>
              <a:rPr dirty="0"/>
              <a:t>for</a:t>
            </a:r>
            <a:r>
              <a:rPr spc="-45" dirty="0"/>
              <a:t> </a:t>
            </a:r>
            <a:r>
              <a:rPr dirty="0"/>
              <a:t>Q</a:t>
            </a:r>
            <a:r>
              <a:rPr spc="-15" dirty="0"/>
              <a:t> </a:t>
            </a:r>
            <a:r>
              <a:rPr dirty="0"/>
              <a:t>when</a:t>
            </a:r>
            <a:r>
              <a:rPr spc="-45" dirty="0"/>
              <a:t> </a:t>
            </a:r>
            <a:r>
              <a:rPr spc="-10" dirty="0"/>
              <a:t>using </a:t>
            </a:r>
            <a:r>
              <a:rPr dirty="0"/>
              <a:t>the</a:t>
            </a:r>
            <a:r>
              <a:rPr spc="-60" dirty="0"/>
              <a:t> </a:t>
            </a:r>
            <a:r>
              <a:rPr dirty="0"/>
              <a:t>contraharmonic</a:t>
            </a:r>
            <a:r>
              <a:rPr spc="-70" dirty="0"/>
              <a:t> </a:t>
            </a:r>
            <a:r>
              <a:rPr dirty="0"/>
              <a:t>filter</a:t>
            </a:r>
            <a:r>
              <a:rPr spc="-40" dirty="0"/>
              <a:t> </a:t>
            </a:r>
            <a:r>
              <a:rPr dirty="0"/>
              <a:t>can</a:t>
            </a:r>
            <a:r>
              <a:rPr spc="-60" dirty="0"/>
              <a:t> </a:t>
            </a:r>
            <a:r>
              <a:rPr dirty="0"/>
              <a:t>have</a:t>
            </a:r>
            <a:r>
              <a:rPr spc="-50" dirty="0"/>
              <a:t> </a:t>
            </a:r>
            <a:r>
              <a:rPr spc="-10" dirty="0"/>
              <a:t>drastic results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539037" y="1636776"/>
            <a:ext cx="184666" cy="5029200"/>
          </a:xfrm>
          <a:prstGeom prst="rect">
            <a:avLst/>
          </a:prstGeom>
        </p:spPr>
        <p:txBody>
          <a:bodyPr vert="vert270" wrap="square" lIns="0" tIns="12700" rIns="0" bIns="0" rtlCol="0">
            <a:spAutoFit/>
          </a:bodyPr>
          <a:lstStyle/>
          <a:p>
            <a:pPr marL="87630"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Images</a:t>
            </a:r>
            <a:r>
              <a:rPr sz="12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taken</a:t>
            </a:r>
            <a:r>
              <a:rPr sz="12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from</a:t>
            </a:r>
            <a:r>
              <a:rPr sz="12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Gonzalez</a:t>
            </a:r>
            <a:r>
              <a:rPr sz="12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&amp;</a:t>
            </a:r>
            <a:r>
              <a:rPr sz="12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Woods,</a:t>
            </a:r>
            <a:r>
              <a:rPr sz="12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Digital</a:t>
            </a:r>
            <a:r>
              <a:rPr sz="12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Image</a:t>
            </a:r>
            <a:r>
              <a:rPr sz="12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Processing</a:t>
            </a:r>
            <a:r>
              <a:rPr sz="12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 MT"/>
                <a:cs typeface="Arial MT"/>
              </a:rPr>
              <a:t>(2002)</a:t>
            </a:r>
            <a:endParaRPr sz="1200">
              <a:latin typeface="Arial MT"/>
              <a:cs typeface="Arial MT"/>
            </a:endParaRPr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57937" y="3147060"/>
            <a:ext cx="4957636" cy="236982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2150363" y="-12191"/>
            <a:ext cx="8531860" cy="1257300"/>
            <a:chOff x="626363" y="-12191"/>
            <a:chExt cx="8531860" cy="1257300"/>
          </a:xfrm>
        </p:grpSpPr>
        <p:sp>
          <p:nvSpPr>
            <p:cNvPr id="4" name="object 4"/>
            <p:cNvSpPr/>
            <p:nvPr/>
          </p:nvSpPr>
          <p:spPr>
            <a:xfrm>
              <a:off x="639317" y="762"/>
              <a:ext cx="8505825" cy="1231900"/>
            </a:xfrm>
            <a:custGeom>
              <a:avLst/>
              <a:gdLst/>
              <a:ahLst/>
              <a:cxnLst/>
              <a:rect l="l" t="t" r="r" b="b"/>
              <a:pathLst>
                <a:path w="8505825" h="1231900">
                  <a:moveTo>
                    <a:pt x="8505444" y="0"/>
                  </a:moveTo>
                  <a:lnTo>
                    <a:pt x="0" y="0"/>
                  </a:lnTo>
                  <a:lnTo>
                    <a:pt x="0" y="1231392"/>
                  </a:lnTo>
                  <a:lnTo>
                    <a:pt x="8505444" y="1231392"/>
                  </a:lnTo>
                  <a:lnTo>
                    <a:pt x="8505444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39317" y="762"/>
              <a:ext cx="8505825" cy="1231900"/>
            </a:xfrm>
            <a:custGeom>
              <a:avLst/>
              <a:gdLst/>
              <a:ahLst/>
              <a:cxnLst/>
              <a:rect l="l" t="t" r="r" b="b"/>
              <a:pathLst>
                <a:path w="8505825" h="1231900">
                  <a:moveTo>
                    <a:pt x="0" y="1231392"/>
                  </a:moveTo>
                  <a:lnTo>
                    <a:pt x="8505444" y="1231392"/>
                  </a:lnTo>
                  <a:lnTo>
                    <a:pt x="8505444" y="0"/>
                  </a:lnTo>
                  <a:lnTo>
                    <a:pt x="0" y="0"/>
                  </a:lnTo>
                  <a:lnTo>
                    <a:pt x="0" y="1231392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96590">
              <a:spcBef>
                <a:spcPts val="95"/>
              </a:spcBef>
            </a:pPr>
            <a:r>
              <a:rPr dirty="0"/>
              <a:t>Order</a:t>
            </a:r>
            <a:r>
              <a:rPr spc="-114" dirty="0"/>
              <a:t> </a:t>
            </a:r>
            <a:r>
              <a:rPr dirty="0"/>
              <a:t>Statistics</a:t>
            </a:r>
            <a:r>
              <a:rPr spc="-130" dirty="0"/>
              <a:t> </a:t>
            </a:r>
            <a:r>
              <a:rPr spc="-10" dirty="0"/>
              <a:t>Filters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xfrm>
            <a:off x="2238589" y="1354583"/>
            <a:ext cx="10529145" cy="367600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spcBef>
                <a:spcPts val="105"/>
              </a:spcBef>
            </a:pPr>
            <a:r>
              <a:rPr dirty="0"/>
              <a:t>Spatial</a:t>
            </a:r>
            <a:r>
              <a:rPr spc="-35" dirty="0"/>
              <a:t> </a:t>
            </a:r>
            <a:r>
              <a:rPr dirty="0"/>
              <a:t>filters</a:t>
            </a:r>
            <a:r>
              <a:rPr spc="-35" dirty="0"/>
              <a:t> </a:t>
            </a:r>
            <a:r>
              <a:rPr dirty="0"/>
              <a:t>that</a:t>
            </a:r>
            <a:r>
              <a:rPr spc="-35" dirty="0"/>
              <a:t> </a:t>
            </a:r>
            <a:r>
              <a:rPr dirty="0"/>
              <a:t>are</a:t>
            </a:r>
            <a:r>
              <a:rPr spc="-50" dirty="0"/>
              <a:t> </a:t>
            </a:r>
            <a:r>
              <a:rPr dirty="0"/>
              <a:t>based</a:t>
            </a:r>
            <a:r>
              <a:rPr spc="-55" dirty="0"/>
              <a:t> </a:t>
            </a:r>
            <a:r>
              <a:rPr dirty="0"/>
              <a:t>on</a:t>
            </a:r>
            <a:r>
              <a:rPr spc="-40" dirty="0"/>
              <a:t> </a:t>
            </a:r>
            <a:r>
              <a:rPr dirty="0"/>
              <a:t>ordering</a:t>
            </a:r>
            <a:r>
              <a:rPr spc="-55" dirty="0"/>
              <a:t> </a:t>
            </a:r>
            <a:r>
              <a:rPr spc="-25" dirty="0"/>
              <a:t>the </a:t>
            </a:r>
            <a:r>
              <a:rPr dirty="0"/>
              <a:t>pixel</a:t>
            </a:r>
            <a:r>
              <a:rPr spc="-25" dirty="0"/>
              <a:t> </a:t>
            </a:r>
            <a:r>
              <a:rPr dirty="0"/>
              <a:t>values</a:t>
            </a:r>
            <a:r>
              <a:rPr spc="-40" dirty="0"/>
              <a:t> </a:t>
            </a:r>
            <a:r>
              <a:rPr dirty="0"/>
              <a:t>that</a:t>
            </a:r>
            <a:r>
              <a:rPr spc="-50" dirty="0"/>
              <a:t> </a:t>
            </a:r>
            <a:r>
              <a:rPr dirty="0"/>
              <a:t>make</a:t>
            </a:r>
            <a:r>
              <a:rPr spc="-40" dirty="0"/>
              <a:t> </a:t>
            </a:r>
            <a:r>
              <a:rPr dirty="0"/>
              <a:t>up</a:t>
            </a:r>
            <a:r>
              <a:rPr spc="-35" dirty="0"/>
              <a:t> </a:t>
            </a:r>
            <a:r>
              <a:rPr spc="-25" dirty="0"/>
              <a:t>the </a:t>
            </a:r>
            <a:r>
              <a:rPr dirty="0"/>
              <a:t>neighbourhood</a:t>
            </a:r>
            <a:r>
              <a:rPr spc="-60" dirty="0"/>
              <a:t> </a:t>
            </a:r>
            <a:r>
              <a:rPr dirty="0"/>
              <a:t>operated</a:t>
            </a:r>
            <a:r>
              <a:rPr spc="-65" dirty="0"/>
              <a:t> </a:t>
            </a:r>
            <a:r>
              <a:rPr dirty="0"/>
              <a:t>on</a:t>
            </a:r>
            <a:r>
              <a:rPr spc="-45" dirty="0"/>
              <a:t> </a:t>
            </a:r>
            <a:r>
              <a:rPr dirty="0"/>
              <a:t>by</a:t>
            </a:r>
            <a:r>
              <a:rPr spc="-50" dirty="0"/>
              <a:t> </a:t>
            </a:r>
            <a:r>
              <a:rPr dirty="0"/>
              <a:t>the</a:t>
            </a:r>
            <a:r>
              <a:rPr spc="-50" dirty="0"/>
              <a:t> </a:t>
            </a:r>
            <a:r>
              <a:rPr spc="-10" dirty="0"/>
              <a:t>filter</a:t>
            </a:r>
          </a:p>
          <a:p>
            <a:pPr marL="12700">
              <a:spcBef>
                <a:spcPts val="770"/>
              </a:spcBef>
            </a:pPr>
            <a:r>
              <a:rPr dirty="0"/>
              <a:t>Useful</a:t>
            </a:r>
            <a:r>
              <a:rPr spc="-65" dirty="0"/>
              <a:t> </a:t>
            </a:r>
            <a:r>
              <a:rPr dirty="0"/>
              <a:t>spatial</a:t>
            </a:r>
            <a:r>
              <a:rPr spc="-40" dirty="0"/>
              <a:t> </a:t>
            </a:r>
            <a:r>
              <a:rPr dirty="0"/>
              <a:t>filters</a:t>
            </a:r>
            <a:r>
              <a:rPr spc="-40" dirty="0"/>
              <a:t> </a:t>
            </a:r>
            <a:r>
              <a:rPr spc="-10" dirty="0"/>
              <a:t>include</a:t>
            </a:r>
          </a:p>
          <a:p>
            <a:pPr marL="839469" indent="-285750">
              <a:spcBef>
                <a:spcPts val="690"/>
              </a:spcBef>
              <a:buChar char="–"/>
              <a:tabLst>
                <a:tab pos="839469" algn="l"/>
              </a:tabLst>
            </a:pPr>
            <a:r>
              <a:rPr sz="2800" dirty="0"/>
              <a:t>Median</a:t>
            </a:r>
            <a:r>
              <a:rPr sz="2800" spc="-85" dirty="0"/>
              <a:t> </a:t>
            </a:r>
            <a:r>
              <a:rPr sz="2800" spc="-10" dirty="0"/>
              <a:t>filter</a:t>
            </a:r>
            <a:endParaRPr sz="2800"/>
          </a:p>
          <a:p>
            <a:pPr marL="839469" indent="-285750">
              <a:spcBef>
                <a:spcPts val="670"/>
              </a:spcBef>
              <a:buChar char="–"/>
              <a:tabLst>
                <a:tab pos="839469" algn="l"/>
              </a:tabLst>
            </a:pPr>
            <a:r>
              <a:rPr sz="2800" dirty="0"/>
              <a:t>Max</a:t>
            </a:r>
            <a:r>
              <a:rPr sz="2800" spc="-45" dirty="0"/>
              <a:t> </a:t>
            </a:r>
            <a:r>
              <a:rPr sz="2800" dirty="0"/>
              <a:t>and</a:t>
            </a:r>
            <a:r>
              <a:rPr sz="2800" spc="-50" dirty="0"/>
              <a:t> </a:t>
            </a:r>
            <a:r>
              <a:rPr sz="2800" dirty="0"/>
              <a:t>min</a:t>
            </a:r>
            <a:r>
              <a:rPr sz="2800" spc="-35" dirty="0"/>
              <a:t> </a:t>
            </a:r>
            <a:r>
              <a:rPr sz="2800" spc="-10" dirty="0"/>
              <a:t>filter</a:t>
            </a:r>
            <a:endParaRPr sz="2800"/>
          </a:p>
          <a:p>
            <a:pPr marL="839469" indent="-285750">
              <a:spcBef>
                <a:spcPts val="670"/>
              </a:spcBef>
              <a:buChar char="–"/>
              <a:tabLst>
                <a:tab pos="839469" algn="l"/>
              </a:tabLst>
            </a:pPr>
            <a:r>
              <a:rPr sz="2800" dirty="0"/>
              <a:t>Midpoint</a:t>
            </a:r>
            <a:r>
              <a:rPr sz="2800" spc="-100" dirty="0"/>
              <a:t> </a:t>
            </a:r>
            <a:r>
              <a:rPr sz="2800" spc="-10" dirty="0"/>
              <a:t>filter</a:t>
            </a:r>
            <a:endParaRPr sz="2800"/>
          </a:p>
          <a:p>
            <a:pPr marL="839469" indent="-285750">
              <a:spcBef>
                <a:spcPts val="675"/>
              </a:spcBef>
              <a:buChar char="–"/>
              <a:tabLst>
                <a:tab pos="839469" algn="l"/>
              </a:tabLst>
            </a:pPr>
            <a:r>
              <a:rPr sz="2800" dirty="0"/>
              <a:t>Alpha</a:t>
            </a:r>
            <a:r>
              <a:rPr sz="2800" spc="-90" dirty="0"/>
              <a:t> </a:t>
            </a:r>
            <a:r>
              <a:rPr sz="2800" dirty="0"/>
              <a:t>trimmed</a:t>
            </a:r>
            <a:r>
              <a:rPr sz="2800" spc="-65" dirty="0"/>
              <a:t> </a:t>
            </a:r>
            <a:r>
              <a:rPr sz="2800" dirty="0"/>
              <a:t>mean</a:t>
            </a:r>
            <a:r>
              <a:rPr sz="2800" spc="-75" dirty="0"/>
              <a:t> </a:t>
            </a:r>
            <a:r>
              <a:rPr sz="2800" spc="-10" dirty="0"/>
              <a:t>filter</a:t>
            </a:r>
            <a:endParaRPr sz="2800"/>
          </a:p>
        </p:txBody>
      </p:sp>
      <p:sp>
        <p:nvSpPr>
          <p:cNvPr id="12" name="object 12"/>
          <p:cNvSpPr txBox="1"/>
          <p:nvPr/>
        </p:nvSpPr>
        <p:spPr>
          <a:xfrm>
            <a:off x="1539037" y="1636776"/>
            <a:ext cx="184666" cy="5029200"/>
          </a:xfrm>
          <a:prstGeom prst="rect">
            <a:avLst/>
          </a:prstGeom>
        </p:spPr>
        <p:txBody>
          <a:bodyPr vert="vert270" wrap="square" lIns="0" tIns="12700" rIns="0" bIns="0" rtlCol="0">
            <a:spAutoFit/>
          </a:bodyPr>
          <a:lstStyle/>
          <a:p>
            <a:pPr marL="87630"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Images</a:t>
            </a:r>
            <a:r>
              <a:rPr sz="12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taken</a:t>
            </a:r>
            <a:r>
              <a:rPr sz="12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from</a:t>
            </a:r>
            <a:r>
              <a:rPr sz="12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Gonzalez</a:t>
            </a:r>
            <a:r>
              <a:rPr sz="12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&amp;</a:t>
            </a:r>
            <a:r>
              <a:rPr sz="12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Woods,</a:t>
            </a:r>
            <a:r>
              <a:rPr sz="12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Digital</a:t>
            </a:r>
            <a:r>
              <a:rPr sz="12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Image</a:t>
            </a:r>
            <a:r>
              <a:rPr sz="12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Processing</a:t>
            </a:r>
            <a:r>
              <a:rPr sz="12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 MT"/>
                <a:cs typeface="Arial MT"/>
              </a:rPr>
              <a:t>(2002)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2150363" y="-12191"/>
            <a:ext cx="8531860" cy="1257300"/>
            <a:chOff x="626363" y="-12191"/>
            <a:chExt cx="8531860" cy="1257300"/>
          </a:xfrm>
        </p:grpSpPr>
        <p:sp>
          <p:nvSpPr>
            <p:cNvPr id="4" name="object 4"/>
            <p:cNvSpPr/>
            <p:nvPr/>
          </p:nvSpPr>
          <p:spPr>
            <a:xfrm>
              <a:off x="639317" y="762"/>
              <a:ext cx="8505825" cy="1231900"/>
            </a:xfrm>
            <a:custGeom>
              <a:avLst/>
              <a:gdLst/>
              <a:ahLst/>
              <a:cxnLst/>
              <a:rect l="l" t="t" r="r" b="b"/>
              <a:pathLst>
                <a:path w="8505825" h="1231900">
                  <a:moveTo>
                    <a:pt x="8505444" y="0"/>
                  </a:moveTo>
                  <a:lnTo>
                    <a:pt x="0" y="0"/>
                  </a:lnTo>
                  <a:lnTo>
                    <a:pt x="0" y="1231392"/>
                  </a:lnTo>
                  <a:lnTo>
                    <a:pt x="8505444" y="1231392"/>
                  </a:lnTo>
                  <a:lnTo>
                    <a:pt x="8505444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39317" y="762"/>
              <a:ext cx="8505825" cy="1231900"/>
            </a:xfrm>
            <a:custGeom>
              <a:avLst/>
              <a:gdLst/>
              <a:ahLst/>
              <a:cxnLst/>
              <a:rect l="l" t="t" r="r" b="b"/>
              <a:pathLst>
                <a:path w="8505825" h="1231900">
                  <a:moveTo>
                    <a:pt x="0" y="1231392"/>
                  </a:moveTo>
                  <a:lnTo>
                    <a:pt x="8505444" y="1231392"/>
                  </a:lnTo>
                  <a:lnTo>
                    <a:pt x="8505444" y="0"/>
                  </a:lnTo>
                  <a:lnTo>
                    <a:pt x="0" y="0"/>
                  </a:lnTo>
                  <a:lnTo>
                    <a:pt x="0" y="1231392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259070">
              <a:spcBef>
                <a:spcPts val="95"/>
              </a:spcBef>
            </a:pPr>
            <a:r>
              <a:rPr dirty="0"/>
              <a:t>Median</a:t>
            </a:r>
            <a:r>
              <a:rPr spc="-155" dirty="0"/>
              <a:t> </a:t>
            </a:r>
            <a:r>
              <a:rPr spc="-10" dirty="0"/>
              <a:t>Filter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034541" y="1082748"/>
            <a:ext cx="7789545" cy="4591050"/>
          </a:xfrm>
          <a:prstGeom prst="rect">
            <a:avLst/>
          </a:prstGeom>
        </p:spPr>
        <p:txBody>
          <a:bodyPr vert="horz" wrap="square" lIns="0" tIns="285115" rIns="0" bIns="0" rtlCol="0">
            <a:spAutoFit/>
          </a:bodyPr>
          <a:lstStyle/>
          <a:p>
            <a:pPr marL="38100">
              <a:spcBef>
                <a:spcPts val="2245"/>
              </a:spcBef>
            </a:pPr>
            <a:r>
              <a:rPr sz="3200" b="1" dirty="0">
                <a:latin typeface="Arial"/>
                <a:cs typeface="Arial"/>
              </a:rPr>
              <a:t>Median</a:t>
            </a:r>
            <a:r>
              <a:rPr sz="3200" b="1" spc="-35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Filter:</a:t>
            </a:r>
            <a:endParaRPr sz="3200" dirty="0">
              <a:latin typeface="Arial"/>
              <a:cs typeface="Arial"/>
            </a:endParaRPr>
          </a:p>
          <a:p>
            <a:pPr marL="581660">
              <a:lnSpc>
                <a:spcPts val="3725"/>
              </a:lnSpc>
              <a:spcBef>
                <a:spcPts val="2285"/>
              </a:spcBef>
            </a:pPr>
            <a:r>
              <a:rPr sz="3350" i="1" spc="-670" dirty="0">
                <a:latin typeface="Times New Roman"/>
                <a:cs typeface="Times New Roman"/>
              </a:rPr>
              <a:t>f</a:t>
            </a:r>
            <a:r>
              <a:rPr sz="5025" spc="547" baseline="16583" dirty="0">
                <a:latin typeface="Times New Roman"/>
                <a:cs typeface="Times New Roman"/>
              </a:rPr>
              <a:t>ˆ</a:t>
            </a:r>
            <a:r>
              <a:rPr sz="3350" spc="240" dirty="0">
                <a:latin typeface="Times New Roman"/>
                <a:cs typeface="Times New Roman"/>
              </a:rPr>
              <a:t>(</a:t>
            </a:r>
            <a:r>
              <a:rPr sz="3350" i="1" spc="15" dirty="0">
                <a:latin typeface="Times New Roman"/>
                <a:cs typeface="Times New Roman"/>
              </a:rPr>
              <a:t>x</a:t>
            </a:r>
            <a:r>
              <a:rPr sz="3350" spc="30" dirty="0">
                <a:latin typeface="Times New Roman"/>
                <a:cs typeface="Times New Roman"/>
              </a:rPr>
              <a:t>,</a:t>
            </a:r>
            <a:r>
              <a:rPr sz="3350" spc="-130" dirty="0">
                <a:latin typeface="Times New Roman"/>
                <a:cs typeface="Times New Roman"/>
              </a:rPr>
              <a:t> </a:t>
            </a:r>
            <a:r>
              <a:rPr sz="3350" i="1" spc="80" dirty="0">
                <a:latin typeface="Times New Roman"/>
                <a:cs typeface="Times New Roman"/>
              </a:rPr>
              <a:t>y</a:t>
            </a:r>
            <a:r>
              <a:rPr sz="3350" spc="80" dirty="0">
                <a:latin typeface="Times New Roman"/>
                <a:cs typeface="Times New Roman"/>
              </a:rPr>
              <a:t>)</a:t>
            </a:r>
            <a:r>
              <a:rPr sz="3350" spc="-100" dirty="0">
                <a:latin typeface="Times New Roman"/>
                <a:cs typeface="Times New Roman"/>
              </a:rPr>
              <a:t> </a:t>
            </a:r>
            <a:r>
              <a:rPr sz="3350" spc="55" dirty="0">
                <a:latin typeface="Symbol"/>
                <a:cs typeface="Symbol"/>
              </a:rPr>
              <a:t></a:t>
            </a:r>
            <a:r>
              <a:rPr sz="3350" spc="-120" dirty="0">
                <a:latin typeface="Times New Roman"/>
                <a:cs typeface="Times New Roman"/>
              </a:rPr>
              <a:t> </a:t>
            </a:r>
            <a:r>
              <a:rPr sz="3350" i="1" spc="-70" dirty="0">
                <a:latin typeface="Times New Roman"/>
                <a:cs typeface="Times New Roman"/>
              </a:rPr>
              <a:t>m</a:t>
            </a:r>
            <a:r>
              <a:rPr sz="3350" i="1" spc="85" dirty="0">
                <a:latin typeface="Times New Roman"/>
                <a:cs typeface="Times New Roman"/>
              </a:rPr>
              <a:t>e</a:t>
            </a:r>
            <a:r>
              <a:rPr sz="3350" i="1" spc="95" dirty="0">
                <a:latin typeface="Times New Roman"/>
                <a:cs typeface="Times New Roman"/>
              </a:rPr>
              <a:t>d</a:t>
            </a:r>
            <a:r>
              <a:rPr sz="3350" i="1" spc="65" dirty="0">
                <a:latin typeface="Times New Roman"/>
                <a:cs typeface="Times New Roman"/>
              </a:rPr>
              <a:t>i</a:t>
            </a:r>
            <a:r>
              <a:rPr sz="3350" i="1" spc="100" dirty="0">
                <a:latin typeface="Times New Roman"/>
                <a:cs typeface="Times New Roman"/>
              </a:rPr>
              <a:t>a</a:t>
            </a:r>
            <a:r>
              <a:rPr sz="3350" i="1" spc="-595" dirty="0">
                <a:latin typeface="Times New Roman"/>
                <a:cs typeface="Times New Roman"/>
              </a:rPr>
              <a:t>n</a:t>
            </a:r>
            <a:r>
              <a:rPr sz="3350" spc="50" dirty="0">
                <a:latin typeface="Times New Roman"/>
                <a:cs typeface="Times New Roman"/>
              </a:rPr>
              <a:t>{</a:t>
            </a:r>
            <a:r>
              <a:rPr sz="3350" i="1" spc="240" dirty="0">
                <a:latin typeface="Times New Roman"/>
                <a:cs typeface="Times New Roman"/>
              </a:rPr>
              <a:t>g</a:t>
            </a:r>
            <a:r>
              <a:rPr sz="3350" spc="145" dirty="0">
                <a:latin typeface="Times New Roman"/>
                <a:cs typeface="Times New Roman"/>
              </a:rPr>
              <a:t>(</a:t>
            </a:r>
            <a:r>
              <a:rPr sz="3350" i="1" spc="50" dirty="0">
                <a:latin typeface="Times New Roman"/>
                <a:cs typeface="Times New Roman"/>
              </a:rPr>
              <a:t>s</a:t>
            </a:r>
            <a:r>
              <a:rPr sz="3350" spc="320" dirty="0">
                <a:latin typeface="Times New Roman"/>
                <a:cs typeface="Times New Roman"/>
              </a:rPr>
              <a:t>,</a:t>
            </a:r>
            <a:r>
              <a:rPr sz="3350" i="1" spc="225" dirty="0">
                <a:latin typeface="Times New Roman"/>
                <a:cs typeface="Times New Roman"/>
              </a:rPr>
              <a:t>t</a:t>
            </a:r>
            <a:r>
              <a:rPr sz="3350" spc="80" dirty="0">
                <a:latin typeface="Times New Roman"/>
                <a:cs typeface="Times New Roman"/>
              </a:rPr>
              <a:t>)}</a:t>
            </a:r>
            <a:endParaRPr sz="3350" dirty="0">
              <a:latin typeface="Times New Roman"/>
              <a:cs typeface="Times New Roman"/>
            </a:endParaRPr>
          </a:p>
          <a:p>
            <a:pPr marL="2291080">
              <a:lnSpc>
                <a:spcPts val="2045"/>
              </a:lnSpc>
            </a:pPr>
            <a:r>
              <a:rPr sz="1950" spc="90" dirty="0">
                <a:latin typeface="Times New Roman"/>
                <a:cs typeface="Times New Roman"/>
              </a:rPr>
              <a:t>(</a:t>
            </a:r>
            <a:r>
              <a:rPr sz="1950" i="1" spc="90" dirty="0">
                <a:latin typeface="Times New Roman"/>
                <a:cs typeface="Times New Roman"/>
              </a:rPr>
              <a:t>s</a:t>
            </a:r>
            <a:r>
              <a:rPr sz="1950" spc="90" dirty="0">
                <a:latin typeface="Times New Roman"/>
                <a:cs typeface="Times New Roman"/>
              </a:rPr>
              <a:t>,</a:t>
            </a:r>
            <a:r>
              <a:rPr sz="1950" i="1" spc="90" dirty="0">
                <a:latin typeface="Times New Roman"/>
                <a:cs typeface="Times New Roman"/>
              </a:rPr>
              <a:t>t</a:t>
            </a:r>
            <a:r>
              <a:rPr sz="1950" i="1" spc="-265" dirty="0">
                <a:latin typeface="Times New Roman"/>
                <a:cs typeface="Times New Roman"/>
              </a:rPr>
              <a:t> </a:t>
            </a:r>
            <a:r>
              <a:rPr sz="1950" spc="-10" dirty="0">
                <a:latin typeface="Times New Roman"/>
                <a:cs typeface="Times New Roman"/>
              </a:rPr>
              <a:t>)</a:t>
            </a:r>
            <a:r>
              <a:rPr sz="1950" spc="-10" dirty="0">
                <a:latin typeface="Symbol"/>
                <a:cs typeface="Symbol"/>
              </a:rPr>
              <a:t></a:t>
            </a:r>
            <a:r>
              <a:rPr sz="1950" i="1" spc="-10" dirty="0">
                <a:latin typeface="Times New Roman"/>
                <a:cs typeface="Times New Roman"/>
              </a:rPr>
              <a:t>S</a:t>
            </a:r>
            <a:r>
              <a:rPr sz="2100" i="1" spc="-15" baseline="-19841" dirty="0">
                <a:latin typeface="Times New Roman"/>
                <a:cs typeface="Times New Roman"/>
              </a:rPr>
              <a:t>xy</a:t>
            </a:r>
            <a:endParaRPr sz="2100" baseline="-19841" dirty="0">
              <a:latin typeface="Times New Roman"/>
              <a:cs typeface="Times New Roman"/>
            </a:endParaRPr>
          </a:p>
          <a:p>
            <a:pPr marL="38100" marR="30480">
              <a:spcBef>
                <a:spcPts val="1930"/>
              </a:spcBef>
            </a:pPr>
            <a:r>
              <a:rPr sz="3200" dirty="0">
                <a:latin typeface="Arial MT"/>
                <a:cs typeface="Arial MT"/>
              </a:rPr>
              <a:t>Excellent</a:t>
            </a:r>
            <a:r>
              <a:rPr sz="3200" spc="-6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at</a:t>
            </a:r>
            <a:r>
              <a:rPr sz="3200" spc="-4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noise</a:t>
            </a:r>
            <a:r>
              <a:rPr sz="3200" spc="-5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removal,</a:t>
            </a:r>
            <a:r>
              <a:rPr sz="3200" spc="-5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without</a:t>
            </a:r>
            <a:r>
              <a:rPr sz="3200" spc="-35" dirty="0">
                <a:latin typeface="Arial MT"/>
                <a:cs typeface="Arial MT"/>
              </a:rPr>
              <a:t> </a:t>
            </a:r>
            <a:r>
              <a:rPr sz="3200" spc="-25" dirty="0">
                <a:latin typeface="Arial MT"/>
                <a:cs typeface="Arial MT"/>
              </a:rPr>
              <a:t>the </a:t>
            </a:r>
            <a:r>
              <a:rPr sz="3200" dirty="0">
                <a:latin typeface="Arial MT"/>
                <a:cs typeface="Arial MT"/>
              </a:rPr>
              <a:t>smoothing</a:t>
            </a:r>
            <a:r>
              <a:rPr sz="3200" spc="-5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effects</a:t>
            </a:r>
            <a:r>
              <a:rPr sz="3200" spc="-4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that</a:t>
            </a:r>
            <a:r>
              <a:rPr sz="3200" spc="-2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can</a:t>
            </a:r>
            <a:r>
              <a:rPr sz="3200" spc="-4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occur</a:t>
            </a:r>
            <a:r>
              <a:rPr sz="3200" spc="-4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with</a:t>
            </a:r>
            <a:r>
              <a:rPr sz="3200" spc="-35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other </a:t>
            </a:r>
            <a:r>
              <a:rPr sz="3200" dirty="0">
                <a:latin typeface="Arial MT"/>
                <a:cs typeface="Arial MT"/>
              </a:rPr>
              <a:t>smoothing</a:t>
            </a:r>
            <a:r>
              <a:rPr sz="3200" spc="-95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filters</a:t>
            </a:r>
            <a:endParaRPr sz="3200" dirty="0">
              <a:latin typeface="Arial MT"/>
              <a:cs typeface="Arial MT"/>
            </a:endParaRPr>
          </a:p>
          <a:p>
            <a:pPr marL="38100" marR="726440">
              <a:spcBef>
                <a:spcPts val="770"/>
              </a:spcBef>
            </a:pPr>
            <a:r>
              <a:rPr sz="3200" dirty="0">
                <a:latin typeface="Arial MT"/>
                <a:cs typeface="Arial MT"/>
              </a:rPr>
              <a:t>Particularly</a:t>
            </a:r>
            <a:r>
              <a:rPr sz="3200" spc="-5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good</a:t>
            </a:r>
            <a:r>
              <a:rPr sz="3200" spc="-5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when</a:t>
            </a:r>
            <a:r>
              <a:rPr sz="3200" spc="-35" dirty="0">
                <a:latin typeface="Arial MT"/>
                <a:cs typeface="Arial MT"/>
              </a:rPr>
              <a:t> </a:t>
            </a:r>
            <a:r>
              <a:rPr sz="3200" b="1" dirty="0">
                <a:latin typeface="Arial MT"/>
                <a:cs typeface="Arial MT"/>
              </a:rPr>
              <a:t>salt</a:t>
            </a:r>
            <a:r>
              <a:rPr sz="3200" b="1" spc="-50" dirty="0">
                <a:latin typeface="Arial MT"/>
                <a:cs typeface="Arial MT"/>
              </a:rPr>
              <a:t> </a:t>
            </a:r>
            <a:r>
              <a:rPr sz="3200" b="1" dirty="0">
                <a:latin typeface="Arial MT"/>
                <a:cs typeface="Arial MT"/>
              </a:rPr>
              <a:t>and</a:t>
            </a:r>
            <a:r>
              <a:rPr sz="3200" b="1" spc="-35" dirty="0">
                <a:latin typeface="Arial MT"/>
                <a:cs typeface="Arial MT"/>
              </a:rPr>
              <a:t> </a:t>
            </a:r>
            <a:r>
              <a:rPr sz="3200" b="1" spc="-10" dirty="0">
                <a:latin typeface="Arial MT"/>
                <a:cs typeface="Arial MT"/>
              </a:rPr>
              <a:t>pepper </a:t>
            </a:r>
            <a:r>
              <a:rPr sz="3200" dirty="0">
                <a:latin typeface="Arial MT"/>
                <a:cs typeface="Arial MT"/>
              </a:rPr>
              <a:t>noise</a:t>
            </a:r>
            <a:r>
              <a:rPr sz="3200" spc="-3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is</a:t>
            </a:r>
            <a:r>
              <a:rPr sz="3200" spc="-15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present</a:t>
            </a:r>
            <a:endParaRPr sz="32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2150363" y="-12191"/>
            <a:ext cx="8531860" cy="1257300"/>
            <a:chOff x="626363" y="-12191"/>
            <a:chExt cx="8531860" cy="1257300"/>
          </a:xfrm>
        </p:grpSpPr>
        <p:sp>
          <p:nvSpPr>
            <p:cNvPr id="4" name="object 4"/>
            <p:cNvSpPr/>
            <p:nvPr/>
          </p:nvSpPr>
          <p:spPr>
            <a:xfrm>
              <a:off x="639317" y="762"/>
              <a:ext cx="8505825" cy="1231900"/>
            </a:xfrm>
            <a:custGeom>
              <a:avLst/>
              <a:gdLst/>
              <a:ahLst/>
              <a:cxnLst/>
              <a:rect l="l" t="t" r="r" b="b"/>
              <a:pathLst>
                <a:path w="8505825" h="1231900">
                  <a:moveTo>
                    <a:pt x="8505444" y="0"/>
                  </a:moveTo>
                  <a:lnTo>
                    <a:pt x="0" y="0"/>
                  </a:lnTo>
                  <a:lnTo>
                    <a:pt x="0" y="1231392"/>
                  </a:lnTo>
                  <a:lnTo>
                    <a:pt x="8505444" y="1231392"/>
                  </a:lnTo>
                  <a:lnTo>
                    <a:pt x="8505444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39317" y="762"/>
              <a:ext cx="8505825" cy="1231900"/>
            </a:xfrm>
            <a:custGeom>
              <a:avLst/>
              <a:gdLst/>
              <a:ahLst/>
              <a:cxnLst/>
              <a:rect l="l" t="t" r="r" b="b"/>
              <a:pathLst>
                <a:path w="8505825" h="1231900">
                  <a:moveTo>
                    <a:pt x="0" y="1231392"/>
                  </a:moveTo>
                  <a:lnTo>
                    <a:pt x="8505444" y="1231392"/>
                  </a:lnTo>
                  <a:lnTo>
                    <a:pt x="8505444" y="0"/>
                  </a:lnTo>
                  <a:lnTo>
                    <a:pt x="0" y="0"/>
                  </a:lnTo>
                  <a:lnTo>
                    <a:pt x="0" y="1231392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15104">
              <a:spcBef>
                <a:spcPts val="95"/>
              </a:spcBef>
            </a:pPr>
            <a:r>
              <a:rPr dirty="0"/>
              <a:t>Max</a:t>
            </a:r>
            <a:r>
              <a:rPr spc="-80" dirty="0"/>
              <a:t> </a:t>
            </a:r>
            <a:r>
              <a:rPr dirty="0"/>
              <a:t>and</a:t>
            </a:r>
            <a:r>
              <a:rPr spc="-60" dirty="0"/>
              <a:t> </a:t>
            </a:r>
            <a:r>
              <a:rPr dirty="0"/>
              <a:t>Min</a:t>
            </a:r>
            <a:r>
              <a:rPr spc="-80" dirty="0"/>
              <a:t> </a:t>
            </a:r>
            <a:r>
              <a:rPr spc="-10" dirty="0"/>
              <a:t>Filter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021840" y="1082749"/>
            <a:ext cx="7743190" cy="4785995"/>
          </a:xfrm>
          <a:prstGeom prst="rect">
            <a:avLst/>
          </a:prstGeom>
        </p:spPr>
        <p:txBody>
          <a:bodyPr vert="horz" wrap="square" lIns="0" tIns="285115" rIns="0" bIns="0" rtlCol="0">
            <a:spAutoFit/>
          </a:bodyPr>
          <a:lstStyle/>
          <a:p>
            <a:pPr marL="50800">
              <a:spcBef>
                <a:spcPts val="2245"/>
              </a:spcBef>
            </a:pPr>
            <a:r>
              <a:rPr sz="3200" b="1" dirty="0">
                <a:latin typeface="Arial"/>
                <a:cs typeface="Arial"/>
              </a:rPr>
              <a:t>Max</a:t>
            </a:r>
            <a:r>
              <a:rPr sz="3200" b="1" spc="-10" dirty="0">
                <a:latin typeface="Arial"/>
                <a:cs typeface="Arial"/>
              </a:rPr>
              <a:t> Filter:</a:t>
            </a:r>
            <a:endParaRPr sz="3200">
              <a:latin typeface="Arial"/>
              <a:cs typeface="Arial"/>
            </a:endParaRPr>
          </a:p>
          <a:p>
            <a:pPr marL="735330">
              <a:lnSpc>
                <a:spcPts val="3725"/>
              </a:lnSpc>
              <a:spcBef>
                <a:spcPts val="2285"/>
              </a:spcBef>
              <a:tabLst>
                <a:tab pos="2408555" algn="l"/>
              </a:tabLst>
            </a:pPr>
            <a:r>
              <a:rPr sz="3350" i="1" spc="-655" dirty="0">
                <a:latin typeface="Times New Roman"/>
                <a:cs typeface="Times New Roman"/>
              </a:rPr>
              <a:t>f</a:t>
            </a:r>
            <a:r>
              <a:rPr sz="5025" spc="532" baseline="16583" dirty="0">
                <a:latin typeface="Times New Roman"/>
                <a:cs typeface="Times New Roman"/>
              </a:rPr>
              <a:t>ˆ</a:t>
            </a:r>
            <a:r>
              <a:rPr sz="3350" spc="240" dirty="0">
                <a:latin typeface="Times New Roman"/>
                <a:cs typeface="Times New Roman"/>
              </a:rPr>
              <a:t>(</a:t>
            </a:r>
            <a:r>
              <a:rPr sz="3350" i="1" spc="10" dirty="0">
                <a:latin typeface="Times New Roman"/>
                <a:cs typeface="Times New Roman"/>
              </a:rPr>
              <a:t>x</a:t>
            </a:r>
            <a:r>
              <a:rPr sz="3350" spc="40" dirty="0">
                <a:latin typeface="Times New Roman"/>
                <a:cs typeface="Times New Roman"/>
              </a:rPr>
              <a:t>,</a:t>
            </a:r>
            <a:r>
              <a:rPr sz="3350" spc="-150" dirty="0">
                <a:latin typeface="Times New Roman"/>
                <a:cs typeface="Times New Roman"/>
              </a:rPr>
              <a:t> </a:t>
            </a:r>
            <a:r>
              <a:rPr sz="3350" i="1" spc="80" dirty="0">
                <a:latin typeface="Times New Roman"/>
                <a:cs typeface="Times New Roman"/>
              </a:rPr>
              <a:t>y</a:t>
            </a:r>
            <a:r>
              <a:rPr sz="3350" spc="80" dirty="0">
                <a:latin typeface="Times New Roman"/>
                <a:cs typeface="Times New Roman"/>
              </a:rPr>
              <a:t>)</a:t>
            </a:r>
            <a:r>
              <a:rPr sz="3350" spc="-140" dirty="0">
                <a:latin typeface="Times New Roman"/>
                <a:cs typeface="Times New Roman"/>
              </a:rPr>
              <a:t> </a:t>
            </a:r>
            <a:r>
              <a:rPr sz="3350" spc="5" dirty="0">
                <a:latin typeface="Symbol"/>
                <a:cs typeface="Symbol"/>
              </a:rPr>
              <a:t></a:t>
            </a:r>
            <a:r>
              <a:rPr sz="3350" dirty="0">
                <a:latin typeface="Times New Roman"/>
                <a:cs typeface="Times New Roman"/>
              </a:rPr>
              <a:t>	max</a:t>
            </a:r>
            <a:r>
              <a:rPr sz="3350" spc="-165" dirty="0">
                <a:latin typeface="Times New Roman"/>
                <a:cs typeface="Times New Roman"/>
              </a:rPr>
              <a:t> </a:t>
            </a:r>
            <a:r>
              <a:rPr sz="3350" spc="130" dirty="0">
                <a:latin typeface="Times New Roman"/>
                <a:cs typeface="Times New Roman"/>
              </a:rPr>
              <a:t>{</a:t>
            </a:r>
            <a:r>
              <a:rPr sz="3350" i="1" spc="130" dirty="0">
                <a:latin typeface="Times New Roman"/>
                <a:cs typeface="Times New Roman"/>
              </a:rPr>
              <a:t>g</a:t>
            </a:r>
            <a:r>
              <a:rPr sz="3350" spc="130" dirty="0">
                <a:latin typeface="Times New Roman"/>
                <a:cs typeface="Times New Roman"/>
              </a:rPr>
              <a:t>(</a:t>
            </a:r>
            <a:r>
              <a:rPr sz="3350" i="1" spc="130" dirty="0">
                <a:latin typeface="Times New Roman"/>
                <a:cs typeface="Times New Roman"/>
              </a:rPr>
              <a:t>s</a:t>
            </a:r>
            <a:r>
              <a:rPr sz="3350" spc="130" dirty="0">
                <a:latin typeface="Times New Roman"/>
                <a:cs typeface="Times New Roman"/>
              </a:rPr>
              <a:t>,</a:t>
            </a:r>
            <a:r>
              <a:rPr sz="3350" i="1" spc="130" dirty="0">
                <a:latin typeface="Times New Roman"/>
                <a:cs typeface="Times New Roman"/>
              </a:rPr>
              <a:t>t</a:t>
            </a:r>
            <a:r>
              <a:rPr sz="3350" spc="130" dirty="0">
                <a:latin typeface="Times New Roman"/>
                <a:cs typeface="Times New Roman"/>
              </a:rPr>
              <a:t>)}</a:t>
            </a:r>
            <a:endParaRPr sz="3350">
              <a:latin typeface="Times New Roman"/>
              <a:cs typeface="Times New Roman"/>
            </a:endParaRPr>
          </a:p>
          <a:p>
            <a:pPr marL="2294255">
              <a:lnSpc>
                <a:spcPts val="2045"/>
              </a:lnSpc>
            </a:pPr>
            <a:r>
              <a:rPr sz="1950" spc="90" dirty="0">
                <a:latin typeface="Times New Roman"/>
                <a:cs typeface="Times New Roman"/>
              </a:rPr>
              <a:t>(</a:t>
            </a:r>
            <a:r>
              <a:rPr sz="1950" i="1" spc="90" dirty="0">
                <a:latin typeface="Times New Roman"/>
                <a:cs typeface="Times New Roman"/>
              </a:rPr>
              <a:t>s</a:t>
            </a:r>
            <a:r>
              <a:rPr sz="1950" spc="90" dirty="0">
                <a:latin typeface="Times New Roman"/>
                <a:cs typeface="Times New Roman"/>
              </a:rPr>
              <a:t>,</a:t>
            </a:r>
            <a:r>
              <a:rPr sz="1950" i="1" spc="90" dirty="0">
                <a:latin typeface="Times New Roman"/>
                <a:cs typeface="Times New Roman"/>
              </a:rPr>
              <a:t>t</a:t>
            </a:r>
            <a:r>
              <a:rPr sz="1950" i="1" spc="-275" dirty="0">
                <a:latin typeface="Times New Roman"/>
                <a:cs typeface="Times New Roman"/>
              </a:rPr>
              <a:t> </a:t>
            </a:r>
            <a:r>
              <a:rPr sz="1950" spc="-10" dirty="0">
                <a:latin typeface="Times New Roman"/>
                <a:cs typeface="Times New Roman"/>
              </a:rPr>
              <a:t>)</a:t>
            </a:r>
            <a:r>
              <a:rPr sz="1950" spc="-10" dirty="0">
                <a:latin typeface="Symbol"/>
                <a:cs typeface="Symbol"/>
              </a:rPr>
              <a:t></a:t>
            </a:r>
            <a:r>
              <a:rPr sz="1950" i="1" spc="-10" dirty="0">
                <a:latin typeface="Times New Roman"/>
                <a:cs typeface="Times New Roman"/>
              </a:rPr>
              <a:t>S</a:t>
            </a:r>
            <a:r>
              <a:rPr sz="2100" i="1" spc="-15" baseline="-19841" dirty="0">
                <a:latin typeface="Times New Roman"/>
                <a:cs typeface="Times New Roman"/>
              </a:rPr>
              <a:t>xy</a:t>
            </a:r>
            <a:endParaRPr sz="2100" baseline="-19841">
              <a:latin typeface="Times New Roman"/>
              <a:cs typeface="Times New Roman"/>
            </a:endParaRPr>
          </a:p>
          <a:p>
            <a:pPr marL="50800">
              <a:spcBef>
                <a:spcPts val="1930"/>
              </a:spcBef>
            </a:pPr>
            <a:r>
              <a:rPr sz="3200" b="1" dirty="0">
                <a:latin typeface="Arial"/>
                <a:cs typeface="Arial"/>
              </a:rPr>
              <a:t>Min</a:t>
            </a:r>
            <a:r>
              <a:rPr sz="3200" b="1" spc="-30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Filter:</a:t>
            </a:r>
            <a:endParaRPr sz="3200">
              <a:latin typeface="Arial"/>
              <a:cs typeface="Arial"/>
            </a:endParaRPr>
          </a:p>
          <a:p>
            <a:pPr marL="735330">
              <a:lnSpc>
                <a:spcPts val="3650"/>
              </a:lnSpc>
              <a:spcBef>
                <a:spcPts val="1460"/>
              </a:spcBef>
              <a:tabLst>
                <a:tab pos="2441575" algn="l"/>
              </a:tabLst>
            </a:pPr>
            <a:r>
              <a:rPr sz="3300" i="1" spc="-665" dirty="0">
                <a:latin typeface="Times New Roman"/>
                <a:cs typeface="Times New Roman"/>
              </a:rPr>
              <a:t>f</a:t>
            </a:r>
            <a:r>
              <a:rPr sz="4950" spc="547" baseline="16835" dirty="0">
                <a:latin typeface="Times New Roman"/>
                <a:cs typeface="Times New Roman"/>
              </a:rPr>
              <a:t>ˆ</a:t>
            </a:r>
            <a:r>
              <a:rPr sz="3300" spc="250" dirty="0">
                <a:latin typeface="Times New Roman"/>
                <a:cs typeface="Times New Roman"/>
              </a:rPr>
              <a:t>(</a:t>
            </a:r>
            <a:r>
              <a:rPr sz="3300" i="1" spc="35" dirty="0">
                <a:latin typeface="Times New Roman"/>
                <a:cs typeface="Times New Roman"/>
              </a:rPr>
              <a:t>x</a:t>
            </a:r>
            <a:r>
              <a:rPr sz="3300" spc="15" dirty="0">
                <a:latin typeface="Times New Roman"/>
                <a:cs typeface="Times New Roman"/>
              </a:rPr>
              <a:t>,</a:t>
            </a:r>
            <a:r>
              <a:rPr sz="3300" spc="-100" dirty="0">
                <a:latin typeface="Times New Roman"/>
                <a:cs typeface="Times New Roman"/>
              </a:rPr>
              <a:t> </a:t>
            </a:r>
            <a:r>
              <a:rPr sz="3300" i="1" spc="80" dirty="0">
                <a:latin typeface="Times New Roman"/>
                <a:cs typeface="Times New Roman"/>
              </a:rPr>
              <a:t>y</a:t>
            </a:r>
            <a:r>
              <a:rPr sz="3300" spc="80" dirty="0">
                <a:latin typeface="Times New Roman"/>
                <a:cs typeface="Times New Roman"/>
              </a:rPr>
              <a:t>)</a:t>
            </a:r>
            <a:r>
              <a:rPr sz="3300" spc="-70" dirty="0">
                <a:latin typeface="Times New Roman"/>
                <a:cs typeface="Times New Roman"/>
              </a:rPr>
              <a:t> </a:t>
            </a:r>
            <a:r>
              <a:rPr sz="3300" spc="-50" dirty="0">
                <a:latin typeface="Symbol"/>
                <a:cs typeface="Symbol"/>
              </a:rPr>
              <a:t></a:t>
            </a:r>
            <a:r>
              <a:rPr sz="3300" dirty="0">
                <a:latin typeface="Times New Roman"/>
                <a:cs typeface="Times New Roman"/>
              </a:rPr>
              <a:t>	min</a:t>
            </a:r>
            <a:r>
              <a:rPr sz="3300" spc="225" dirty="0">
                <a:latin typeface="Times New Roman"/>
                <a:cs typeface="Times New Roman"/>
              </a:rPr>
              <a:t> </a:t>
            </a:r>
            <a:r>
              <a:rPr sz="3300" spc="110" dirty="0">
                <a:latin typeface="Times New Roman"/>
                <a:cs typeface="Times New Roman"/>
              </a:rPr>
              <a:t>{</a:t>
            </a:r>
            <a:r>
              <a:rPr sz="3300" i="1" spc="110" dirty="0">
                <a:latin typeface="Times New Roman"/>
                <a:cs typeface="Times New Roman"/>
              </a:rPr>
              <a:t>g</a:t>
            </a:r>
            <a:r>
              <a:rPr sz="3300" spc="110" dirty="0">
                <a:latin typeface="Times New Roman"/>
                <a:cs typeface="Times New Roman"/>
              </a:rPr>
              <a:t>(</a:t>
            </a:r>
            <a:r>
              <a:rPr sz="3300" i="1" spc="110" dirty="0">
                <a:latin typeface="Times New Roman"/>
                <a:cs typeface="Times New Roman"/>
              </a:rPr>
              <a:t>s</a:t>
            </a:r>
            <a:r>
              <a:rPr sz="3300" spc="110" dirty="0">
                <a:latin typeface="Times New Roman"/>
                <a:cs typeface="Times New Roman"/>
              </a:rPr>
              <a:t>,</a:t>
            </a:r>
            <a:r>
              <a:rPr sz="3300" spc="-490" dirty="0">
                <a:latin typeface="Times New Roman"/>
                <a:cs typeface="Times New Roman"/>
              </a:rPr>
              <a:t> </a:t>
            </a:r>
            <a:r>
              <a:rPr sz="3300" i="1" spc="105" dirty="0">
                <a:latin typeface="Times New Roman"/>
                <a:cs typeface="Times New Roman"/>
              </a:rPr>
              <a:t>t</a:t>
            </a:r>
            <a:r>
              <a:rPr sz="3300" spc="105" dirty="0">
                <a:latin typeface="Times New Roman"/>
                <a:cs typeface="Times New Roman"/>
              </a:rPr>
              <a:t>)}</a:t>
            </a:r>
            <a:endParaRPr sz="3300">
              <a:latin typeface="Times New Roman"/>
              <a:cs typeface="Times New Roman"/>
            </a:endParaRPr>
          </a:p>
          <a:p>
            <a:pPr marL="2294255">
              <a:lnSpc>
                <a:spcPts val="1970"/>
              </a:lnSpc>
            </a:pPr>
            <a:r>
              <a:rPr sz="1900" dirty="0">
                <a:latin typeface="Times New Roman"/>
                <a:cs typeface="Times New Roman"/>
              </a:rPr>
              <a:t>(</a:t>
            </a:r>
            <a:r>
              <a:rPr sz="1900" spc="-290" dirty="0">
                <a:latin typeface="Times New Roman"/>
                <a:cs typeface="Times New Roman"/>
              </a:rPr>
              <a:t> </a:t>
            </a:r>
            <a:r>
              <a:rPr sz="1900" i="1" spc="70" dirty="0">
                <a:latin typeface="Times New Roman"/>
                <a:cs typeface="Times New Roman"/>
              </a:rPr>
              <a:t>s</a:t>
            </a:r>
            <a:r>
              <a:rPr sz="1900" spc="70" dirty="0">
                <a:latin typeface="Times New Roman"/>
                <a:cs typeface="Times New Roman"/>
              </a:rPr>
              <a:t>,</a:t>
            </a:r>
            <a:r>
              <a:rPr sz="1900" i="1" spc="70" dirty="0">
                <a:latin typeface="Times New Roman"/>
                <a:cs typeface="Times New Roman"/>
              </a:rPr>
              <a:t>t</a:t>
            </a:r>
            <a:r>
              <a:rPr sz="1900" i="1" spc="-24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)</a:t>
            </a:r>
            <a:r>
              <a:rPr sz="1900" spc="-10" dirty="0">
                <a:latin typeface="Symbol"/>
                <a:cs typeface="Symbol"/>
              </a:rPr>
              <a:t></a:t>
            </a:r>
            <a:r>
              <a:rPr sz="1900" i="1" spc="-10" dirty="0">
                <a:latin typeface="Times New Roman"/>
                <a:cs typeface="Times New Roman"/>
              </a:rPr>
              <a:t>S</a:t>
            </a:r>
            <a:r>
              <a:rPr sz="2025" i="1" spc="-15" baseline="-20576" dirty="0">
                <a:latin typeface="Times New Roman"/>
                <a:cs typeface="Times New Roman"/>
              </a:rPr>
              <a:t>xy</a:t>
            </a:r>
            <a:endParaRPr sz="2025" baseline="-20576">
              <a:latin typeface="Times New Roman"/>
              <a:cs typeface="Times New Roman"/>
            </a:endParaRPr>
          </a:p>
          <a:p>
            <a:pPr>
              <a:spcBef>
                <a:spcPts val="720"/>
              </a:spcBef>
            </a:pPr>
            <a:endParaRPr sz="1900">
              <a:latin typeface="Times New Roman"/>
              <a:cs typeface="Times New Roman"/>
            </a:endParaRPr>
          </a:p>
          <a:p>
            <a:pPr marL="50800" marR="17780"/>
            <a:r>
              <a:rPr sz="3200" dirty="0">
                <a:latin typeface="Arial MT"/>
                <a:cs typeface="Arial MT"/>
              </a:rPr>
              <a:t>Max</a:t>
            </a:r>
            <a:r>
              <a:rPr sz="3200" spc="-4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filter</a:t>
            </a:r>
            <a:r>
              <a:rPr sz="3200" spc="-3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is</a:t>
            </a:r>
            <a:r>
              <a:rPr sz="3200" spc="-3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good</a:t>
            </a:r>
            <a:r>
              <a:rPr sz="3200" spc="-5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for</a:t>
            </a:r>
            <a:r>
              <a:rPr sz="3200" spc="-3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pepper</a:t>
            </a:r>
            <a:r>
              <a:rPr sz="3200" spc="-4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noise</a:t>
            </a:r>
            <a:r>
              <a:rPr sz="3200" spc="-5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and</a:t>
            </a:r>
            <a:r>
              <a:rPr sz="3200" spc="-35" dirty="0">
                <a:latin typeface="Arial MT"/>
                <a:cs typeface="Arial MT"/>
              </a:rPr>
              <a:t> </a:t>
            </a:r>
            <a:r>
              <a:rPr sz="3200" spc="-25" dirty="0">
                <a:latin typeface="Arial MT"/>
                <a:cs typeface="Arial MT"/>
              </a:rPr>
              <a:t>min </a:t>
            </a:r>
            <a:r>
              <a:rPr sz="3200" dirty="0">
                <a:latin typeface="Arial MT"/>
                <a:cs typeface="Arial MT"/>
              </a:rPr>
              <a:t>is</a:t>
            </a:r>
            <a:r>
              <a:rPr sz="3200" spc="-1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good</a:t>
            </a:r>
            <a:r>
              <a:rPr sz="3200" spc="-3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for</a:t>
            </a:r>
            <a:r>
              <a:rPr sz="3200" spc="-1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salt</a:t>
            </a:r>
            <a:r>
              <a:rPr sz="3200" spc="-25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noise</a:t>
            </a:r>
            <a:endParaRPr sz="3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2150363" y="-12191"/>
            <a:ext cx="8531860" cy="1257300"/>
            <a:chOff x="626363" y="-12191"/>
            <a:chExt cx="8531860" cy="1257300"/>
          </a:xfrm>
        </p:grpSpPr>
        <p:sp>
          <p:nvSpPr>
            <p:cNvPr id="4" name="object 4"/>
            <p:cNvSpPr/>
            <p:nvPr/>
          </p:nvSpPr>
          <p:spPr>
            <a:xfrm>
              <a:off x="639317" y="762"/>
              <a:ext cx="8505825" cy="1231900"/>
            </a:xfrm>
            <a:custGeom>
              <a:avLst/>
              <a:gdLst/>
              <a:ahLst/>
              <a:cxnLst/>
              <a:rect l="l" t="t" r="r" b="b"/>
              <a:pathLst>
                <a:path w="8505825" h="1231900">
                  <a:moveTo>
                    <a:pt x="8505444" y="0"/>
                  </a:moveTo>
                  <a:lnTo>
                    <a:pt x="0" y="0"/>
                  </a:lnTo>
                  <a:lnTo>
                    <a:pt x="0" y="1231392"/>
                  </a:lnTo>
                  <a:lnTo>
                    <a:pt x="8505444" y="1231392"/>
                  </a:lnTo>
                  <a:lnTo>
                    <a:pt x="8505444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39317" y="762"/>
              <a:ext cx="8505825" cy="1231900"/>
            </a:xfrm>
            <a:custGeom>
              <a:avLst/>
              <a:gdLst/>
              <a:ahLst/>
              <a:cxnLst/>
              <a:rect l="l" t="t" r="r" b="b"/>
              <a:pathLst>
                <a:path w="8505825" h="1231900">
                  <a:moveTo>
                    <a:pt x="0" y="1231392"/>
                  </a:moveTo>
                  <a:lnTo>
                    <a:pt x="8505444" y="1231392"/>
                  </a:lnTo>
                  <a:lnTo>
                    <a:pt x="8505444" y="0"/>
                  </a:lnTo>
                  <a:lnTo>
                    <a:pt x="0" y="0"/>
                  </a:lnTo>
                  <a:lnTo>
                    <a:pt x="0" y="1231392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04435">
              <a:spcBef>
                <a:spcPts val="95"/>
              </a:spcBef>
            </a:pPr>
            <a:r>
              <a:rPr dirty="0"/>
              <a:t>Midpoint</a:t>
            </a:r>
            <a:r>
              <a:rPr spc="-165" dirty="0"/>
              <a:t> </a:t>
            </a:r>
            <a:r>
              <a:rPr spc="-10" dirty="0"/>
              <a:t>Filter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059940" y="1354583"/>
            <a:ext cx="295529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3200" b="1" dirty="0">
                <a:latin typeface="Arial"/>
                <a:cs typeface="Arial"/>
              </a:rPr>
              <a:t>Midpoint</a:t>
            </a:r>
            <a:r>
              <a:rPr sz="3200" b="1" spc="-55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Filter: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59941" y="3110306"/>
            <a:ext cx="717359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spcBef>
                <a:spcPts val="105"/>
              </a:spcBef>
            </a:pPr>
            <a:r>
              <a:rPr sz="3200" dirty="0">
                <a:latin typeface="Arial MT"/>
                <a:cs typeface="Arial MT"/>
              </a:rPr>
              <a:t>Good</a:t>
            </a:r>
            <a:r>
              <a:rPr sz="3200" spc="-7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for</a:t>
            </a:r>
            <a:r>
              <a:rPr sz="3200" spc="-4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random</a:t>
            </a:r>
            <a:r>
              <a:rPr sz="3200" spc="-5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Gaussian</a:t>
            </a:r>
            <a:r>
              <a:rPr sz="3200" spc="-6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and</a:t>
            </a:r>
            <a:r>
              <a:rPr sz="3200" spc="-40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uniform noise</a:t>
            </a:r>
            <a:endParaRPr sz="3200">
              <a:latin typeface="Arial MT"/>
              <a:cs typeface="Arial M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321083" y="2544330"/>
            <a:ext cx="257810" cy="0"/>
          </a:xfrm>
          <a:custGeom>
            <a:avLst/>
            <a:gdLst/>
            <a:ahLst/>
            <a:cxnLst/>
            <a:rect l="l" t="t" r="r" b="b"/>
            <a:pathLst>
              <a:path w="257810">
                <a:moveTo>
                  <a:pt x="0" y="0"/>
                </a:moveTo>
                <a:lnTo>
                  <a:pt x="257355" y="0"/>
                </a:lnTo>
              </a:path>
            </a:pathLst>
          </a:custGeom>
          <a:ln w="173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887025" y="2411385"/>
            <a:ext cx="188595" cy="530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sz="3300" spc="-50" dirty="0">
                <a:latin typeface="Symbol"/>
                <a:cs typeface="Symbol"/>
              </a:rPr>
              <a:t></a:t>
            </a:r>
            <a:endParaRPr sz="3300">
              <a:latin typeface="Symbol"/>
              <a:cs typeface="Symbo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887025" y="2572001"/>
            <a:ext cx="188595" cy="530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sz="3300" spc="-50" dirty="0">
                <a:latin typeface="Symbol"/>
                <a:cs typeface="Symbol"/>
              </a:rPr>
              <a:t></a:t>
            </a:r>
            <a:endParaRPr sz="3300">
              <a:latin typeface="Symbol"/>
              <a:cs typeface="Symbo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337164" y="2546825"/>
            <a:ext cx="497205" cy="530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sz="3300" dirty="0">
                <a:latin typeface="Times New Roman"/>
                <a:cs typeface="Times New Roman"/>
              </a:rPr>
              <a:t>2</a:t>
            </a:r>
            <a:r>
              <a:rPr sz="3300" spc="-50" dirty="0">
                <a:latin typeface="Times New Roman"/>
                <a:cs typeface="Times New Roman"/>
              </a:rPr>
              <a:t> </a:t>
            </a:r>
            <a:r>
              <a:rPr sz="4950" spc="-75" baseline="-3367" dirty="0">
                <a:latin typeface="Symbol"/>
                <a:cs typeface="Symbol"/>
              </a:rPr>
              <a:t></a:t>
            </a:r>
            <a:endParaRPr sz="4950" baseline="-3367">
              <a:latin typeface="Symbol"/>
              <a:cs typeface="Symbo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713421" y="2216892"/>
            <a:ext cx="7387590" cy="530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spcBef>
                <a:spcPts val="110"/>
              </a:spcBef>
              <a:tabLst>
                <a:tab pos="4984115" algn="l"/>
              </a:tabLst>
            </a:pPr>
            <a:r>
              <a:rPr sz="3300" i="1" spc="-675" dirty="0">
                <a:latin typeface="Times New Roman"/>
                <a:cs typeface="Times New Roman"/>
              </a:rPr>
              <a:t>f</a:t>
            </a:r>
            <a:r>
              <a:rPr sz="4950" spc="562" baseline="16835" dirty="0">
                <a:latin typeface="Times New Roman"/>
                <a:cs typeface="Times New Roman"/>
              </a:rPr>
              <a:t>ˆ</a:t>
            </a:r>
            <a:r>
              <a:rPr sz="3300" spc="250" dirty="0">
                <a:latin typeface="Times New Roman"/>
                <a:cs typeface="Times New Roman"/>
              </a:rPr>
              <a:t>(</a:t>
            </a:r>
            <a:r>
              <a:rPr sz="3300" i="1" spc="40" dirty="0">
                <a:latin typeface="Times New Roman"/>
                <a:cs typeface="Times New Roman"/>
              </a:rPr>
              <a:t>x</a:t>
            </a:r>
            <a:r>
              <a:rPr sz="3300" spc="5" dirty="0">
                <a:latin typeface="Times New Roman"/>
                <a:cs typeface="Times New Roman"/>
              </a:rPr>
              <a:t>,</a:t>
            </a:r>
            <a:r>
              <a:rPr sz="3300" spc="-80" dirty="0">
                <a:latin typeface="Times New Roman"/>
                <a:cs typeface="Times New Roman"/>
              </a:rPr>
              <a:t> </a:t>
            </a:r>
            <a:r>
              <a:rPr sz="3300" i="1" spc="80" dirty="0">
                <a:latin typeface="Times New Roman"/>
                <a:cs typeface="Times New Roman"/>
              </a:rPr>
              <a:t>y</a:t>
            </a:r>
            <a:r>
              <a:rPr sz="3300" spc="80" dirty="0">
                <a:latin typeface="Times New Roman"/>
                <a:cs typeface="Times New Roman"/>
              </a:rPr>
              <a:t>)</a:t>
            </a:r>
            <a:r>
              <a:rPr sz="3300" spc="-55" dirty="0">
                <a:latin typeface="Times New Roman"/>
                <a:cs typeface="Times New Roman"/>
              </a:rPr>
              <a:t> </a:t>
            </a:r>
            <a:r>
              <a:rPr sz="3300" dirty="0">
                <a:latin typeface="Symbol"/>
                <a:cs typeface="Symbol"/>
              </a:rPr>
              <a:t></a:t>
            </a:r>
            <a:r>
              <a:rPr sz="3300" spc="200" dirty="0">
                <a:latin typeface="Times New Roman"/>
                <a:cs typeface="Times New Roman"/>
              </a:rPr>
              <a:t> </a:t>
            </a:r>
            <a:r>
              <a:rPr sz="4950" baseline="35353" dirty="0">
                <a:latin typeface="Times New Roman"/>
                <a:cs typeface="Times New Roman"/>
              </a:rPr>
              <a:t>1</a:t>
            </a:r>
            <a:r>
              <a:rPr sz="4950" spc="-7" baseline="35353" dirty="0">
                <a:latin typeface="Times New Roman"/>
                <a:cs typeface="Times New Roman"/>
              </a:rPr>
              <a:t> </a:t>
            </a:r>
            <a:r>
              <a:rPr sz="4950" baseline="27777" dirty="0">
                <a:latin typeface="Symbol"/>
                <a:cs typeface="Symbol"/>
              </a:rPr>
              <a:t></a:t>
            </a:r>
            <a:r>
              <a:rPr sz="4950" spc="217" baseline="27777" dirty="0">
                <a:latin typeface="Times New Roman"/>
                <a:cs typeface="Times New Roman"/>
              </a:rPr>
              <a:t> </a:t>
            </a:r>
            <a:r>
              <a:rPr sz="3300" dirty="0">
                <a:latin typeface="Times New Roman"/>
                <a:cs typeface="Times New Roman"/>
              </a:rPr>
              <a:t>max</a:t>
            </a:r>
            <a:r>
              <a:rPr sz="3300" spc="30" dirty="0">
                <a:latin typeface="Times New Roman"/>
                <a:cs typeface="Times New Roman"/>
              </a:rPr>
              <a:t> </a:t>
            </a:r>
            <a:r>
              <a:rPr sz="3300" spc="110" dirty="0">
                <a:latin typeface="Times New Roman"/>
                <a:cs typeface="Times New Roman"/>
              </a:rPr>
              <a:t>{</a:t>
            </a:r>
            <a:r>
              <a:rPr sz="3300" i="1" spc="110" dirty="0">
                <a:latin typeface="Times New Roman"/>
                <a:cs typeface="Times New Roman"/>
              </a:rPr>
              <a:t>g</a:t>
            </a:r>
            <a:r>
              <a:rPr sz="3300" spc="110" dirty="0">
                <a:latin typeface="Times New Roman"/>
                <a:cs typeface="Times New Roman"/>
              </a:rPr>
              <a:t>(</a:t>
            </a:r>
            <a:r>
              <a:rPr sz="3300" i="1" spc="110" dirty="0">
                <a:latin typeface="Times New Roman"/>
                <a:cs typeface="Times New Roman"/>
              </a:rPr>
              <a:t>s</a:t>
            </a:r>
            <a:r>
              <a:rPr sz="3300" spc="110" dirty="0">
                <a:latin typeface="Times New Roman"/>
                <a:cs typeface="Times New Roman"/>
              </a:rPr>
              <a:t>,</a:t>
            </a:r>
            <a:r>
              <a:rPr sz="3300" spc="-505" dirty="0">
                <a:latin typeface="Times New Roman"/>
                <a:cs typeface="Times New Roman"/>
              </a:rPr>
              <a:t> </a:t>
            </a:r>
            <a:r>
              <a:rPr sz="3300" i="1" spc="114" dirty="0">
                <a:latin typeface="Times New Roman"/>
                <a:cs typeface="Times New Roman"/>
              </a:rPr>
              <a:t>t</a:t>
            </a:r>
            <a:r>
              <a:rPr sz="3300" spc="114" dirty="0">
                <a:latin typeface="Times New Roman"/>
                <a:cs typeface="Times New Roman"/>
              </a:rPr>
              <a:t>)}</a:t>
            </a:r>
            <a:r>
              <a:rPr sz="3300" spc="114" dirty="0">
                <a:latin typeface="Symbol"/>
                <a:cs typeface="Symbol"/>
              </a:rPr>
              <a:t></a:t>
            </a:r>
            <a:r>
              <a:rPr sz="3300" dirty="0">
                <a:latin typeface="Times New Roman"/>
                <a:cs typeface="Times New Roman"/>
              </a:rPr>
              <a:t>	min</a:t>
            </a:r>
            <a:r>
              <a:rPr sz="3300" spc="254" dirty="0">
                <a:latin typeface="Times New Roman"/>
                <a:cs typeface="Times New Roman"/>
              </a:rPr>
              <a:t> </a:t>
            </a:r>
            <a:r>
              <a:rPr sz="3300" spc="110" dirty="0">
                <a:latin typeface="Times New Roman"/>
                <a:cs typeface="Times New Roman"/>
              </a:rPr>
              <a:t>{</a:t>
            </a:r>
            <a:r>
              <a:rPr sz="3300" i="1" spc="110" dirty="0">
                <a:latin typeface="Times New Roman"/>
                <a:cs typeface="Times New Roman"/>
              </a:rPr>
              <a:t>g</a:t>
            </a:r>
            <a:r>
              <a:rPr sz="3300" spc="110" dirty="0">
                <a:latin typeface="Times New Roman"/>
                <a:cs typeface="Times New Roman"/>
              </a:rPr>
              <a:t>(</a:t>
            </a:r>
            <a:r>
              <a:rPr sz="3300" i="1" spc="110" dirty="0">
                <a:latin typeface="Times New Roman"/>
                <a:cs typeface="Times New Roman"/>
              </a:rPr>
              <a:t>s</a:t>
            </a:r>
            <a:r>
              <a:rPr sz="3300" spc="110" dirty="0">
                <a:latin typeface="Times New Roman"/>
                <a:cs typeface="Times New Roman"/>
              </a:rPr>
              <a:t>,</a:t>
            </a:r>
            <a:r>
              <a:rPr sz="3300" spc="-484" dirty="0">
                <a:latin typeface="Times New Roman"/>
                <a:cs typeface="Times New Roman"/>
              </a:rPr>
              <a:t> </a:t>
            </a:r>
            <a:r>
              <a:rPr sz="3300" i="1" spc="-20" dirty="0">
                <a:latin typeface="Times New Roman"/>
                <a:cs typeface="Times New Roman"/>
              </a:rPr>
              <a:t>t</a:t>
            </a:r>
            <a:r>
              <a:rPr sz="3300" spc="-20" dirty="0">
                <a:latin typeface="Times New Roman"/>
                <a:cs typeface="Times New Roman"/>
              </a:rPr>
              <a:t>)}</a:t>
            </a:r>
            <a:r>
              <a:rPr sz="4950" spc="-30" baseline="27777" dirty="0">
                <a:latin typeface="Symbol"/>
                <a:cs typeface="Symbol"/>
              </a:rPr>
              <a:t></a:t>
            </a:r>
            <a:endParaRPr sz="4950" baseline="27777">
              <a:latin typeface="Symbol"/>
              <a:cs typeface="Symbo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587400" y="2776139"/>
            <a:ext cx="2899410" cy="2244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spcBef>
                <a:spcPts val="130"/>
              </a:spcBef>
              <a:tabLst>
                <a:tab pos="2732405" algn="l"/>
              </a:tabLst>
            </a:pPr>
            <a:r>
              <a:rPr sz="1350" i="1" spc="-25" dirty="0">
                <a:latin typeface="Times New Roman"/>
                <a:cs typeface="Times New Roman"/>
              </a:rPr>
              <a:t>xy</a:t>
            </a:r>
            <a:r>
              <a:rPr sz="1350" i="1" dirty="0">
                <a:latin typeface="Times New Roman"/>
                <a:cs typeface="Times New Roman"/>
              </a:rPr>
              <a:t>	</a:t>
            </a:r>
            <a:r>
              <a:rPr sz="2025" i="1" spc="-37" baseline="2057" dirty="0">
                <a:latin typeface="Times New Roman"/>
                <a:cs typeface="Times New Roman"/>
              </a:rPr>
              <a:t>xy</a:t>
            </a:r>
            <a:endParaRPr sz="2025" baseline="2057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537471" y="2638310"/>
            <a:ext cx="774065" cy="3206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sz="1900" dirty="0">
                <a:latin typeface="Times New Roman"/>
                <a:cs typeface="Times New Roman"/>
              </a:rPr>
              <a:t>(</a:t>
            </a:r>
            <a:r>
              <a:rPr sz="1900" spc="-290" dirty="0">
                <a:latin typeface="Times New Roman"/>
                <a:cs typeface="Times New Roman"/>
              </a:rPr>
              <a:t> </a:t>
            </a:r>
            <a:r>
              <a:rPr sz="1900" i="1" spc="70" dirty="0">
                <a:latin typeface="Times New Roman"/>
                <a:cs typeface="Times New Roman"/>
              </a:rPr>
              <a:t>s</a:t>
            </a:r>
            <a:r>
              <a:rPr sz="1900" spc="70" dirty="0">
                <a:latin typeface="Times New Roman"/>
                <a:cs typeface="Times New Roman"/>
              </a:rPr>
              <a:t>,</a:t>
            </a:r>
            <a:r>
              <a:rPr sz="1900" i="1" spc="70" dirty="0">
                <a:latin typeface="Times New Roman"/>
                <a:cs typeface="Times New Roman"/>
              </a:rPr>
              <a:t>t</a:t>
            </a:r>
            <a:r>
              <a:rPr sz="1900" i="1" spc="-235" dirty="0">
                <a:latin typeface="Times New Roman"/>
                <a:cs typeface="Times New Roman"/>
              </a:rPr>
              <a:t> </a:t>
            </a:r>
            <a:r>
              <a:rPr sz="1900" spc="-25" dirty="0">
                <a:latin typeface="Times New Roman"/>
                <a:cs typeface="Times New Roman"/>
              </a:rPr>
              <a:t>)</a:t>
            </a:r>
            <a:r>
              <a:rPr sz="1900" spc="-25" dirty="0">
                <a:latin typeface="Symbol"/>
                <a:cs typeface="Symbol"/>
              </a:rPr>
              <a:t></a:t>
            </a:r>
            <a:r>
              <a:rPr sz="1900" i="1" spc="-25" dirty="0">
                <a:latin typeface="Times New Roman"/>
                <a:cs typeface="Times New Roman"/>
              </a:rPr>
              <a:t>S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620619" y="2469555"/>
            <a:ext cx="996315" cy="530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spcBef>
                <a:spcPts val="110"/>
              </a:spcBef>
            </a:pPr>
            <a:r>
              <a:rPr sz="4950" baseline="7575" dirty="0">
                <a:latin typeface="Symbol"/>
                <a:cs typeface="Symbol"/>
              </a:rPr>
              <a:t></a:t>
            </a:r>
            <a:r>
              <a:rPr sz="1900" dirty="0">
                <a:latin typeface="Times New Roman"/>
                <a:cs typeface="Times New Roman"/>
              </a:rPr>
              <a:t>(</a:t>
            </a:r>
            <a:r>
              <a:rPr sz="1900" spc="-254" dirty="0">
                <a:latin typeface="Times New Roman"/>
                <a:cs typeface="Times New Roman"/>
              </a:rPr>
              <a:t> </a:t>
            </a:r>
            <a:r>
              <a:rPr sz="1900" i="1" spc="70" dirty="0">
                <a:latin typeface="Times New Roman"/>
                <a:cs typeface="Times New Roman"/>
              </a:rPr>
              <a:t>s</a:t>
            </a:r>
            <a:r>
              <a:rPr sz="1900" spc="70" dirty="0">
                <a:latin typeface="Times New Roman"/>
                <a:cs typeface="Times New Roman"/>
              </a:rPr>
              <a:t>,</a:t>
            </a:r>
            <a:r>
              <a:rPr sz="1900" i="1" spc="70" dirty="0">
                <a:latin typeface="Times New Roman"/>
                <a:cs typeface="Times New Roman"/>
              </a:rPr>
              <a:t>t</a:t>
            </a:r>
            <a:r>
              <a:rPr sz="1900" i="1" spc="-195" dirty="0">
                <a:latin typeface="Times New Roman"/>
                <a:cs typeface="Times New Roman"/>
              </a:rPr>
              <a:t> </a:t>
            </a:r>
            <a:r>
              <a:rPr sz="1900" spc="-25" dirty="0">
                <a:latin typeface="Times New Roman"/>
                <a:cs typeface="Times New Roman"/>
              </a:rPr>
              <a:t>)</a:t>
            </a:r>
            <a:r>
              <a:rPr sz="1900" spc="-25" dirty="0">
                <a:latin typeface="Symbol"/>
                <a:cs typeface="Symbol"/>
              </a:rPr>
              <a:t></a:t>
            </a:r>
            <a:r>
              <a:rPr sz="1900" i="1" spc="-25" dirty="0">
                <a:latin typeface="Times New Roman"/>
                <a:cs typeface="Times New Roman"/>
              </a:rPr>
              <a:t>S</a:t>
            </a:r>
            <a:endParaRPr sz="19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2150363" y="-12191"/>
            <a:ext cx="8531860" cy="1257300"/>
            <a:chOff x="626363" y="-12191"/>
            <a:chExt cx="8531860" cy="1257300"/>
          </a:xfrm>
        </p:grpSpPr>
        <p:sp>
          <p:nvSpPr>
            <p:cNvPr id="4" name="object 4"/>
            <p:cNvSpPr/>
            <p:nvPr/>
          </p:nvSpPr>
          <p:spPr>
            <a:xfrm>
              <a:off x="639317" y="762"/>
              <a:ext cx="8505825" cy="1231900"/>
            </a:xfrm>
            <a:custGeom>
              <a:avLst/>
              <a:gdLst/>
              <a:ahLst/>
              <a:cxnLst/>
              <a:rect l="l" t="t" r="r" b="b"/>
              <a:pathLst>
                <a:path w="8505825" h="1231900">
                  <a:moveTo>
                    <a:pt x="8505444" y="0"/>
                  </a:moveTo>
                  <a:lnTo>
                    <a:pt x="0" y="0"/>
                  </a:lnTo>
                  <a:lnTo>
                    <a:pt x="0" y="1231392"/>
                  </a:lnTo>
                  <a:lnTo>
                    <a:pt x="8505444" y="1231392"/>
                  </a:lnTo>
                  <a:lnTo>
                    <a:pt x="8505444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39317" y="762"/>
              <a:ext cx="8505825" cy="1231900"/>
            </a:xfrm>
            <a:custGeom>
              <a:avLst/>
              <a:gdLst/>
              <a:ahLst/>
              <a:cxnLst/>
              <a:rect l="l" t="t" r="r" b="b"/>
              <a:pathLst>
                <a:path w="8505825" h="1231900">
                  <a:moveTo>
                    <a:pt x="0" y="1231392"/>
                  </a:moveTo>
                  <a:lnTo>
                    <a:pt x="8505444" y="1231392"/>
                  </a:lnTo>
                  <a:lnTo>
                    <a:pt x="8505444" y="0"/>
                  </a:lnTo>
                  <a:lnTo>
                    <a:pt x="0" y="0"/>
                  </a:lnTo>
                  <a:lnTo>
                    <a:pt x="0" y="1231392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38350">
              <a:spcBef>
                <a:spcPts val="95"/>
              </a:spcBef>
            </a:pPr>
            <a:r>
              <a:rPr spc="-10" dirty="0"/>
              <a:t>Alpha-</a:t>
            </a:r>
            <a:r>
              <a:rPr dirty="0"/>
              <a:t>Trimmed</a:t>
            </a:r>
            <a:r>
              <a:rPr spc="-105" dirty="0"/>
              <a:t> </a:t>
            </a:r>
            <a:r>
              <a:rPr dirty="0"/>
              <a:t>Mean</a:t>
            </a:r>
            <a:r>
              <a:rPr spc="-130" dirty="0"/>
              <a:t> </a:t>
            </a:r>
            <a:r>
              <a:rPr spc="-10" dirty="0"/>
              <a:t>Filter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059941" y="1354583"/>
            <a:ext cx="539432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3200" b="1" spc="-10" dirty="0">
                <a:latin typeface="Arial"/>
                <a:cs typeface="Arial"/>
              </a:rPr>
              <a:t>Alpha-</a:t>
            </a:r>
            <a:r>
              <a:rPr sz="3200" b="1" dirty="0">
                <a:latin typeface="Arial"/>
                <a:cs typeface="Arial"/>
              </a:rPr>
              <a:t>Trimmed</a:t>
            </a:r>
            <a:r>
              <a:rPr sz="3200" b="1" spc="-2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Mean</a:t>
            </a:r>
            <a:r>
              <a:rPr sz="3200" b="1" spc="-10" dirty="0">
                <a:latin typeface="Arial"/>
                <a:cs typeface="Arial"/>
              </a:rPr>
              <a:t> Filter: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9600" y="3401390"/>
            <a:ext cx="11125200" cy="257634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95300" marR="30480" indent="-457200">
              <a:lnSpc>
                <a:spcPct val="100400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sz="3200" dirty="0">
                <a:latin typeface="Arial MT"/>
                <a:cs typeface="Arial MT"/>
              </a:rPr>
              <a:t>We</a:t>
            </a:r>
            <a:r>
              <a:rPr sz="3200" spc="-4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can</a:t>
            </a:r>
            <a:r>
              <a:rPr sz="3200" spc="-4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delete</a:t>
            </a:r>
            <a:r>
              <a:rPr sz="3200" spc="-2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the</a:t>
            </a:r>
            <a:r>
              <a:rPr sz="3200" spc="-25" dirty="0">
                <a:latin typeface="Arial MT"/>
                <a:cs typeface="Arial MT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d/2</a:t>
            </a:r>
            <a:r>
              <a:rPr sz="3200" i="1" spc="-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Arial MT"/>
                <a:cs typeface="Arial MT"/>
              </a:rPr>
              <a:t>lowest</a:t>
            </a:r>
            <a:r>
              <a:rPr sz="3200" spc="-3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and</a:t>
            </a:r>
            <a:r>
              <a:rPr sz="3200" spc="-30" dirty="0">
                <a:latin typeface="Arial MT"/>
                <a:cs typeface="Arial MT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d/2</a:t>
            </a:r>
            <a:r>
              <a:rPr sz="3200" i="1" spc="6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Arial MT"/>
                <a:cs typeface="Arial MT"/>
              </a:rPr>
              <a:t>highest </a:t>
            </a:r>
            <a:r>
              <a:rPr sz="3200" dirty="0">
                <a:latin typeface="Arial MT"/>
                <a:cs typeface="Arial MT"/>
              </a:rPr>
              <a:t>grey</a:t>
            </a:r>
            <a:r>
              <a:rPr sz="3200" spc="-25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levels</a:t>
            </a:r>
            <a:endParaRPr sz="3200" dirty="0">
              <a:latin typeface="Arial MT"/>
              <a:cs typeface="Arial MT"/>
            </a:endParaRPr>
          </a:p>
          <a:p>
            <a:pPr marL="495300" indent="-457200">
              <a:spcBef>
                <a:spcPts val="755"/>
              </a:spcBef>
              <a:buFont typeface="Arial" panose="020B0604020202020204" pitchFamily="34" charset="0"/>
              <a:buChar char="•"/>
            </a:pPr>
            <a:r>
              <a:rPr sz="3200" dirty="0">
                <a:latin typeface="Arial MT"/>
                <a:cs typeface="Arial MT"/>
              </a:rPr>
              <a:t>So</a:t>
            </a:r>
            <a:r>
              <a:rPr sz="3200" spc="-25" dirty="0">
                <a:latin typeface="Arial MT"/>
                <a:cs typeface="Arial MT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g</a:t>
            </a:r>
            <a:r>
              <a:rPr sz="3150" i="1" baseline="-21164" dirty="0">
                <a:latin typeface="Times New Roman"/>
                <a:cs typeface="Times New Roman"/>
              </a:rPr>
              <a:t>r</a:t>
            </a:r>
            <a:r>
              <a:rPr sz="3200" i="1" dirty="0">
                <a:latin typeface="Times New Roman"/>
                <a:cs typeface="Times New Roman"/>
              </a:rPr>
              <a:t>(s,</a:t>
            </a:r>
            <a:r>
              <a:rPr sz="3200" i="1" spc="-25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t)</a:t>
            </a:r>
            <a:r>
              <a:rPr sz="3200" i="1" spc="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Arial MT"/>
                <a:cs typeface="Arial MT"/>
              </a:rPr>
              <a:t>represents</a:t>
            </a:r>
            <a:r>
              <a:rPr sz="3200" spc="-4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the</a:t>
            </a:r>
            <a:r>
              <a:rPr sz="3200" spc="-3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remaining</a:t>
            </a:r>
            <a:r>
              <a:rPr sz="3200" spc="-40" dirty="0">
                <a:latin typeface="Arial MT"/>
                <a:cs typeface="Arial MT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mn</a:t>
            </a:r>
            <a:r>
              <a:rPr sz="3200" i="1" spc="-10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–</a:t>
            </a:r>
            <a:r>
              <a:rPr sz="3200" i="1" spc="-15" dirty="0">
                <a:latin typeface="Times New Roman"/>
                <a:cs typeface="Times New Roman"/>
              </a:rPr>
              <a:t> </a:t>
            </a:r>
            <a:r>
              <a:rPr sz="3200" i="1" spc="-50" dirty="0">
                <a:latin typeface="Times New Roman"/>
                <a:cs typeface="Times New Roman"/>
              </a:rPr>
              <a:t>d</a:t>
            </a:r>
            <a:r>
              <a:rPr lang="en-US" sz="3200" i="1" dirty="0">
                <a:latin typeface="Times New Roman"/>
                <a:cs typeface="Times New Roman"/>
              </a:rPr>
              <a:t> </a:t>
            </a:r>
            <a:r>
              <a:rPr lang="en-US" sz="3200" spc="-10" dirty="0">
                <a:latin typeface="Arial MT"/>
                <a:cs typeface="Arial MT"/>
              </a:rPr>
              <a:t>P</a:t>
            </a:r>
            <a:r>
              <a:rPr sz="3200" spc="-10" dirty="0">
                <a:latin typeface="Arial MT"/>
                <a:cs typeface="Arial MT"/>
              </a:rPr>
              <a:t>ixels</a:t>
            </a:r>
            <a:endParaRPr lang="en-US" sz="3200" spc="-10" dirty="0">
              <a:latin typeface="Arial MT"/>
              <a:cs typeface="Arial MT"/>
            </a:endParaRPr>
          </a:p>
          <a:p>
            <a:pPr marL="495300" indent="-457200">
              <a:spcBef>
                <a:spcPts val="15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The variable d in the equation for the Alpha-Trimmed Mean Filter represents the number of the lowest and highest grey levels to be deleted.</a:t>
            </a:r>
            <a:endParaRPr sz="3200" dirty="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69725" y="2792260"/>
            <a:ext cx="1000760" cy="3213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spcBef>
                <a:spcPts val="90"/>
              </a:spcBef>
            </a:pPr>
            <a:r>
              <a:rPr sz="1950" dirty="0">
                <a:latin typeface="Times New Roman"/>
                <a:cs typeface="Times New Roman"/>
              </a:rPr>
              <a:t>(</a:t>
            </a:r>
            <a:r>
              <a:rPr sz="1950" spc="-290" dirty="0">
                <a:latin typeface="Times New Roman"/>
                <a:cs typeface="Times New Roman"/>
              </a:rPr>
              <a:t> </a:t>
            </a:r>
            <a:r>
              <a:rPr sz="1950" i="1" spc="55" dirty="0">
                <a:latin typeface="Times New Roman"/>
                <a:cs typeface="Times New Roman"/>
              </a:rPr>
              <a:t>s</a:t>
            </a:r>
            <a:r>
              <a:rPr sz="1950" spc="55" dirty="0">
                <a:latin typeface="Times New Roman"/>
                <a:cs typeface="Times New Roman"/>
              </a:rPr>
              <a:t>,</a:t>
            </a:r>
            <a:r>
              <a:rPr sz="1950" i="1" spc="55" dirty="0">
                <a:latin typeface="Times New Roman"/>
                <a:cs typeface="Times New Roman"/>
              </a:rPr>
              <a:t>t</a:t>
            </a:r>
            <a:r>
              <a:rPr sz="1950" i="1" spc="-245" dirty="0">
                <a:latin typeface="Times New Roman"/>
                <a:cs typeface="Times New Roman"/>
              </a:rPr>
              <a:t> </a:t>
            </a:r>
            <a:r>
              <a:rPr sz="1950" spc="-65" dirty="0">
                <a:latin typeface="Times New Roman"/>
                <a:cs typeface="Times New Roman"/>
              </a:rPr>
              <a:t>)</a:t>
            </a:r>
            <a:r>
              <a:rPr sz="1950" spc="-65" dirty="0">
                <a:latin typeface="Symbol"/>
                <a:cs typeface="Symbol"/>
              </a:rPr>
              <a:t></a:t>
            </a:r>
            <a:r>
              <a:rPr sz="1950" i="1" spc="-65" dirty="0">
                <a:latin typeface="Times New Roman"/>
                <a:cs typeface="Times New Roman"/>
              </a:rPr>
              <a:t>S</a:t>
            </a:r>
            <a:r>
              <a:rPr sz="1950" i="1" spc="-295" dirty="0">
                <a:latin typeface="Times New Roman"/>
                <a:cs typeface="Times New Roman"/>
              </a:rPr>
              <a:t> </a:t>
            </a:r>
            <a:r>
              <a:rPr sz="2025" i="1" spc="-37" baseline="-20576" dirty="0">
                <a:latin typeface="Times New Roman"/>
                <a:cs typeface="Times New Roman"/>
              </a:rPr>
              <a:t>xy</a:t>
            </a:r>
            <a:endParaRPr sz="2025" baseline="-20576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346789" y="2542079"/>
            <a:ext cx="1138555" cy="532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sz="3300" i="1" dirty="0">
                <a:latin typeface="Times New Roman"/>
                <a:cs typeface="Times New Roman"/>
              </a:rPr>
              <a:t>mn</a:t>
            </a:r>
            <a:r>
              <a:rPr sz="3300" i="1" spc="-210" dirty="0">
                <a:latin typeface="Times New Roman"/>
                <a:cs typeface="Times New Roman"/>
              </a:rPr>
              <a:t> </a:t>
            </a:r>
            <a:r>
              <a:rPr sz="3300" dirty="0">
                <a:latin typeface="Symbol"/>
                <a:cs typeface="Symbol"/>
              </a:rPr>
              <a:t></a:t>
            </a:r>
            <a:r>
              <a:rPr sz="3300" spc="-229" dirty="0">
                <a:latin typeface="Times New Roman"/>
                <a:cs typeface="Times New Roman"/>
              </a:rPr>
              <a:t> </a:t>
            </a:r>
            <a:r>
              <a:rPr sz="3300" i="1" spc="-50" dirty="0">
                <a:latin typeface="Times New Roman"/>
                <a:cs typeface="Times New Roman"/>
              </a:rPr>
              <a:t>d</a:t>
            </a:r>
            <a:endParaRPr sz="33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717385" y="2210973"/>
            <a:ext cx="2856865" cy="532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spcBef>
                <a:spcPts val="125"/>
              </a:spcBef>
              <a:tabLst>
                <a:tab pos="2108200" algn="l"/>
                <a:tab pos="2818130" algn="l"/>
              </a:tabLst>
            </a:pPr>
            <a:r>
              <a:rPr sz="3300" i="1" spc="-675" dirty="0">
                <a:latin typeface="Times New Roman"/>
                <a:cs typeface="Times New Roman"/>
              </a:rPr>
              <a:t>f</a:t>
            </a:r>
            <a:r>
              <a:rPr sz="4950" spc="562" baseline="16835" dirty="0">
                <a:latin typeface="Times New Roman"/>
                <a:cs typeface="Times New Roman"/>
              </a:rPr>
              <a:t>ˆ</a:t>
            </a:r>
            <a:r>
              <a:rPr sz="3300" spc="254" dirty="0">
                <a:latin typeface="Times New Roman"/>
                <a:cs typeface="Times New Roman"/>
              </a:rPr>
              <a:t>(</a:t>
            </a:r>
            <a:r>
              <a:rPr sz="3300" i="1" spc="40" dirty="0">
                <a:latin typeface="Times New Roman"/>
                <a:cs typeface="Times New Roman"/>
              </a:rPr>
              <a:t>x</a:t>
            </a:r>
            <a:r>
              <a:rPr sz="3300" spc="5" dirty="0">
                <a:latin typeface="Times New Roman"/>
                <a:cs typeface="Times New Roman"/>
              </a:rPr>
              <a:t>,</a:t>
            </a:r>
            <a:r>
              <a:rPr sz="3300" dirty="0">
                <a:latin typeface="Times New Roman"/>
                <a:cs typeface="Times New Roman"/>
              </a:rPr>
              <a:t> </a:t>
            </a:r>
            <a:r>
              <a:rPr sz="3300" i="1" spc="85" dirty="0">
                <a:latin typeface="Times New Roman"/>
                <a:cs typeface="Times New Roman"/>
              </a:rPr>
              <a:t>y</a:t>
            </a:r>
            <a:r>
              <a:rPr sz="3300" spc="85" dirty="0">
                <a:latin typeface="Times New Roman"/>
                <a:cs typeface="Times New Roman"/>
              </a:rPr>
              <a:t>) </a:t>
            </a:r>
            <a:r>
              <a:rPr sz="3300" dirty="0">
                <a:latin typeface="Symbol"/>
                <a:cs typeface="Symbol"/>
              </a:rPr>
              <a:t></a:t>
            </a:r>
            <a:r>
              <a:rPr sz="3300" dirty="0">
                <a:latin typeface="Times New Roman"/>
                <a:cs typeface="Times New Roman"/>
              </a:rPr>
              <a:t> </a:t>
            </a:r>
            <a:r>
              <a:rPr sz="4950" u="sng" baseline="35353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4950" u="sng" spc="-75" baseline="35353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</a:t>
            </a:r>
            <a:r>
              <a:rPr sz="4950" u="sng" baseline="35353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4950" baseline="35353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625704" y="2493138"/>
            <a:ext cx="122555" cy="3213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</a:pPr>
            <a:r>
              <a:rPr sz="1950" i="1" spc="-50" dirty="0">
                <a:latin typeface="Times New Roman"/>
                <a:cs typeface="Times New Roman"/>
              </a:rPr>
              <a:t>r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827344" y="1999847"/>
            <a:ext cx="1779905" cy="7861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spcBef>
                <a:spcPts val="135"/>
              </a:spcBef>
              <a:tabLst>
                <a:tab pos="972185" algn="l"/>
              </a:tabLst>
            </a:pPr>
            <a:r>
              <a:rPr sz="7425" baseline="-8978" dirty="0">
                <a:latin typeface="Symbol"/>
                <a:cs typeface="Symbol"/>
              </a:rPr>
              <a:t></a:t>
            </a:r>
            <a:r>
              <a:rPr sz="7425" spc="-869" baseline="-8978" dirty="0">
                <a:latin typeface="Times New Roman"/>
                <a:cs typeface="Times New Roman"/>
              </a:rPr>
              <a:t> </a:t>
            </a:r>
            <a:r>
              <a:rPr sz="3300" i="1" spc="-50" dirty="0">
                <a:latin typeface="Times New Roman"/>
                <a:cs typeface="Times New Roman"/>
              </a:rPr>
              <a:t>g</a:t>
            </a:r>
            <a:r>
              <a:rPr sz="3300" i="1" dirty="0">
                <a:latin typeface="Times New Roman"/>
                <a:cs typeface="Times New Roman"/>
              </a:rPr>
              <a:t>	</a:t>
            </a:r>
            <a:r>
              <a:rPr sz="3300" spc="75" dirty="0">
                <a:latin typeface="Times New Roman"/>
                <a:cs typeface="Times New Roman"/>
              </a:rPr>
              <a:t>(</a:t>
            </a:r>
            <a:r>
              <a:rPr sz="3300" i="1" spc="75" dirty="0">
                <a:latin typeface="Times New Roman"/>
                <a:cs typeface="Times New Roman"/>
              </a:rPr>
              <a:t>s</a:t>
            </a:r>
            <a:r>
              <a:rPr sz="3300" spc="75" dirty="0">
                <a:latin typeface="Times New Roman"/>
                <a:cs typeface="Times New Roman"/>
              </a:rPr>
              <a:t>,</a:t>
            </a:r>
            <a:r>
              <a:rPr sz="3300" spc="-495" dirty="0">
                <a:latin typeface="Times New Roman"/>
                <a:cs typeface="Times New Roman"/>
              </a:rPr>
              <a:t> </a:t>
            </a:r>
            <a:r>
              <a:rPr sz="3300" i="1" spc="95" dirty="0">
                <a:latin typeface="Times New Roman"/>
                <a:cs typeface="Times New Roman"/>
              </a:rPr>
              <a:t>t</a:t>
            </a:r>
            <a:r>
              <a:rPr sz="3300" spc="95" dirty="0">
                <a:latin typeface="Times New Roman"/>
                <a:cs typeface="Times New Roman"/>
              </a:rPr>
              <a:t>)</a:t>
            </a:r>
            <a:endParaRPr sz="33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2150363" y="-12191"/>
            <a:ext cx="8531860" cy="1257300"/>
            <a:chOff x="626363" y="-12191"/>
            <a:chExt cx="8531860" cy="1257300"/>
          </a:xfrm>
        </p:grpSpPr>
        <p:sp>
          <p:nvSpPr>
            <p:cNvPr id="4" name="object 4"/>
            <p:cNvSpPr/>
            <p:nvPr/>
          </p:nvSpPr>
          <p:spPr>
            <a:xfrm>
              <a:off x="639317" y="762"/>
              <a:ext cx="8505825" cy="1231900"/>
            </a:xfrm>
            <a:custGeom>
              <a:avLst/>
              <a:gdLst/>
              <a:ahLst/>
              <a:cxnLst/>
              <a:rect l="l" t="t" r="r" b="b"/>
              <a:pathLst>
                <a:path w="8505825" h="1231900">
                  <a:moveTo>
                    <a:pt x="8505444" y="0"/>
                  </a:moveTo>
                  <a:lnTo>
                    <a:pt x="0" y="0"/>
                  </a:lnTo>
                  <a:lnTo>
                    <a:pt x="0" y="1231392"/>
                  </a:lnTo>
                  <a:lnTo>
                    <a:pt x="8505444" y="1231392"/>
                  </a:lnTo>
                  <a:lnTo>
                    <a:pt x="8505444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39317" y="762"/>
              <a:ext cx="8505825" cy="1231900"/>
            </a:xfrm>
            <a:custGeom>
              <a:avLst/>
              <a:gdLst/>
              <a:ahLst/>
              <a:cxnLst/>
              <a:rect l="l" t="t" r="r" b="b"/>
              <a:pathLst>
                <a:path w="8505825" h="1231900">
                  <a:moveTo>
                    <a:pt x="0" y="1231392"/>
                  </a:moveTo>
                  <a:lnTo>
                    <a:pt x="8505444" y="1231392"/>
                  </a:lnTo>
                  <a:lnTo>
                    <a:pt x="8505444" y="0"/>
                  </a:lnTo>
                  <a:lnTo>
                    <a:pt x="0" y="0"/>
                  </a:lnTo>
                  <a:lnTo>
                    <a:pt x="0" y="1231392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79345">
              <a:spcBef>
                <a:spcPts val="95"/>
              </a:spcBef>
            </a:pPr>
            <a:r>
              <a:rPr dirty="0"/>
              <a:t>Noise</a:t>
            </a:r>
            <a:r>
              <a:rPr spc="-145" dirty="0"/>
              <a:t> </a:t>
            </a:r>
            <a:r>
              <a:rPr dirty="0"/>
              <a:t>Removal</a:t>
            </a:r>
            <a:r>
              <a:rPr spc="-140" dirty="0"/>
              <a:t> </a:t>
            </a:r>
            <a:r>
              <a:rPr spc="-10" dirty="0"/>
              <a:t>Examples</a:t>
            </a: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9123" y="1484375"/>
            <a:ext cx="4959128" cy="4785360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1871573" y="1921510"/>
            <a:ext cx="187198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115" marR="5080" indent="725170" algn="r">
              <a:spcBef>
                <a:spcPts val="100"/>
              </a:spcBef>
            </a:pPr>
            <a:r>
              <a:rPr sz="2400" spc="-20" dirty="0">
                <a:latin typeface="Arial MT"/>
                <a:cs typeface="Arial MT"/>
              </a:rPr>
              <a:t>Image </a:t>
            </a:r>
            <a:r>
              <a:rPr sz="2400" spc="-10" dirty="0">
                <a:latin typeface="Arial MT"/>
                <a:cs typeface="Arial MT"/>
              </a:rPr>
              <a:t>Corrupted </a:t>
            </a:r>
            <a:r>
              <a:rPr sz="2400" dirty="0">
                <a:latin typeface="Arial MT"/>
                <a:cs typeface="Arial MT"/>
              </a:rPr>
              <a:t>By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Salt</a:t>
            </a:r>
            <a:r>
              <a:rPr sz="2400" spc="-140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And</a:t>
            </a:r>
            <a:endParaRPr sz="2400">
              <a:latin typeface="Arial MT"/>
              <a:cs typeface="Arial MT"/>
            </a:endParaRPr>
          </a:p>
          <a:p>
            <a:pPr marL="12700"/>
            <a:r>
              <a:rPr sz="2400" dirty="0">
                <a:latin typeface="Arial MT"/>
                <a:cs typeface="Arial MT"/>
              </a:rPr>
              <a:t>Pepper</a:t>
            </a:r>
            <a:r>
              <a:rPr sz="2400" spc="-10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Noise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814943" y="1919986"/>
            <a:ext cx="166751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2400" dirty="0">
                <a:latin typeface="Arial MT"/>
                <a:cs typeface="Arial MT"/>
              </a:rPr>
              <a:t>Result</a:t>
            </a:r>
            <a:r>
              <a:rPr sz="2400" spc="-3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spc="-50" dirty="0">
                <a:latin typeface="Arial MT"/>
                <a:cs typeface="Arial MT"/>
              </a:rPr>
              <a:t>1 </a:t>
            </a:r>
            <a:r>
              <a:rPr sz="2400" dirty="0">
                <a:latin typeface="Arial MT"/>
                <a:cs typeface="Arial MT"/>
              </a:rPr>
              <a:t>Pass</a:t>
            </a:r>
            <a:r>
              <a:rPr sz="2400" spc="-3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With</a:t>
            </a:r>
            <a:r>
              <a:rPr sz="2400" spc="-160" dirty="0">
                <a:latin typeface="Arial MT"/>
                <a:cs typeface="Arial MT"/>
              </a:rPr>
              <a:t> </a:t>
            </a:r>
            <a:r>
              <a:rPr sz="2400" spc="-60" dirty="0">
                <a:latin typeface="Arial MT"/>
                <a:cs typeface="Arial MT"/>
              </a:rPr>
              <a:t>A </a:t>
            </a:r>
            <a:r>
              <a:rPr sz="2400" dirty="0">
                <a:latin typeface="Arial MT"/>
                <a:cs typeface="Arial MT"/>
              </a:rPr>
              <a:t>3*3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Median Filter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904187" y="4341064"/>
            <a:ext cx="183896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54965" algn="just">
              <a:spcBef>
                <a:spcPts val="100"/>
              </a:spcBef>
            </a:pPr>
            <a:r>
              <a:rPr sz="2400" dirty="0">
                <a:latin typeface="Arial MT"/>
                <a:cs typeface="Arial MT"/>
              </a:rPr>
              <a:t>Result</a:t>
            </a:r>
            <a:r>
              <a:rPr sz="2400" spc="-3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spc="-50" dirty="0">
                <a:latin typeface="Arial MT"/>
                <a:cs typeface="Arial MT"/>
              </a:rPr>
              <a:t>2 </a:t>
            </a:r>
            <a:r>
              <a:rPr sz="2400" dirty="0">
                <a:latin typeface="Arial MT"/>
                <a:cs typeface="Arial MT"/>
              </a:rPr>
              <a:t>Passes</a:t>
            </a:r>
            <a:r>
              <a:rPr sz="2400" spc="-95" dirty="0">
                <a:latin typeface="Arial MT"/>
                <a:cs typeface="Arial MT"/>
              </a:rPr>
              <a:t> </a:t>
            </a:r>
            <a:r>
              <a:rPr sz="2400" spc="-20" dirty="0">
                <a:latin typeface="Arial MT"/>
                <a:cs typeface="Arial MT"/>
              </a:rPr>
              <a:t>With </a:t>
            </a:r>
            <a:r>
              <a:rPr sz="2400" dirty="0">
                <a:latin typeface="Arial MT"/>
                <a:cs typeface="Arial MT"/>
              </a:rPr>
              <a:t>A</a:t>
            </a:r>
            <a:r>
              <a:rPr sz="2400" spc="-1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3*3</a:t>
            </a:r>
            <a:r>
              <a:rPr sz="2400" spc="-10" dirty="0">
                <a:latin typeface="Arial MT"/>
                <a:cs typeface="Arial MT"/>
              </a:rPr>
              <a:t> Median</a:t>
            </a:r>
            <a:endParaRPr sz="2400">
              <a:latin typeface="Arial MT"/>
              <a:cs typeface="Arial MT"/>
            </a:endParaRPr>
          </a:p>
          <a:p>
            <a:pPr marL="1148080">
              <a:spcBef>
                <a:spcPts val="5"/>
              </a:spcBef>
            </a:pPr>
            <a:r>
              <a:rPr sz="2400" spc="-10" dirty="0">
                <a:latin typeface="Arial MT"/>
                <a:cs typeface="Arial MT"/>
              </a:rPr>
              <a:t>Filter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814944" y="4341064"/>
            <a:ext cx="183832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2400" dirty="0">
                <a:latin typeface="Arial MT"/>
                <a:cs typeface="Arial MT"/>
              </a:rPr>
              <a:t>Result</a:t>
            </a:r>
            <a:r>
              <a:rPr sz="2400" spc="-3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spc="-50" dirty="0">
                <a:latin typeface="Arial MT"/>
                <a:cs typeface="Arial MT"/>
              </a:rPr>
              <a:t>3 </a:t>
            </a:r>
            <a:r>
              <a:rPr sz="2400" dirty="0">
                <a:latin typeface="Arial MT"/>
                <a:cs typeface="Arial MT"/>
              </a:rPr>
              <a:t>Passes</a:t>
            </a:r>
            <a:r>
              <a:rPr sz="2400" spc="-95" dirty="0">
                <a:latin typeface="Arial MT"/>
                <a:cs typeface="Arial MT"/>
              </a:rPr>
              <a:t> </a:t>
            </a:r>
            <a:r>
              <a:rPr sz="2400" spc="-20" dirty="0">
                <a:latin typeface="Arial MT"/>
                <a:cs typeface="Arial MT"/>
              </a:rPr>
              <a:t>With </a:t>
            </a:r>
            <a:r>
              <a:rPr sz="2400" dirty="0">
                <a:latin typeface="Arial MT"/>
                <a:cs typeface="Arial MT"/>
              </a:rPr>
              <a:t>A</a:t>
            </a:r>
            <a:r>
              <a:rPr sz="2400" spc="-1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3*3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Median Filter</a:t>
            </a:r>
            <a:endParaRPr sz="2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2150363" y="-12191"/>
            <a:ext cx="8531860" cy="1257300"/>
            <a:chOff x="626363" y="-12191"/>
            <a:chExt cx="8531860" cy="1257300"/>
          </a:xfrm>
        </p:grpSpPr>
        <p:sp>
          <p:nvSpPr>
            <p:cNvPr id="4" name="object 4"/>
            <p:cNvSpPr/>
            <p:nvPr/>
          </p:nvSpPr>
          <p:spPr>
            <a:xfrm>
              <a:off x="639317" y="762"/>
              <a:ext cx="8505825" cy="1231900"/>
            </a:xfrm>
            <a:custGeom>
              <a:avLst/>
              <a:gdLst/>
              <a:ahLst/>
              <a:cxnLst/>
              <a:rect l="l" t="t" r="r" b="b"/>
              <a:pathLst>
                <a:path w="8505825" h="1231900">
                  <a:moveTo>
                    <a:pt x="8505444" y="0"/>
                  </a:moveTo>
                  <a:lnTo>
                    <a:pt x="0" y="0"/>
                  </a:lnTo>
                  <a:lnTo>
                    <a:pt x="0" y="1231392"/>
                  </a:lnTo>
                  <a:lnTo>
                    <a:pt x="8505444" y="1231392"/>
                  </a:lnTo>
                  <a:lnTo>
                    <a:pt x="8505444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39317" y="762"/>
              <a:ext cx="8505825" cy="1231900"/>
            </a:xfrm>
            <a:custGeom>
              <a:avLst/>
              <a:gdLst/>
              <a:ahLst/>
              <a:cxnLst/>
              <a:rect l="l" t="t" r="r" b="b"/>
              <a:pathLst>
                <a:path w="8505825" h="1231900">
                  <a:moveTo>
                    <a:pt x="0" y="1231392"/>
                  </a:moveTo>
                  <a:lnTo>
                    <a:pt x="8505444" y="1231392"/>
                  </a:lnTo>
                  <a:lnTo>
                    <a:pt x="8505444" y="0"/>
                  </a:lnTo>
                  <a:lnTo>
                    <a:pt x="0" y="0"/>
                  </a:lnTo>
                  <a:lnTo>
                    <a:pt x="0" y="1231392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774191" y="276401"/>
            <a:ext cx="10949668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29895">
              <a:spcBef>
                <a:spcPts val="95"/>
              </a:spcBef>
            </a:pPr>
            <a:r>
              <a:rPr dirty="0"/>
              <a:t>Noise</a:t>
            </a:r>
            <a:r>
              <a:rPr spc="-150" dirty="0"/>
              <a:t> </a:t>
            </a:r>
            <a:r>
              <a:rPr dirty="0"/>
              <a:t>Removal</a:t>
            </a:r>
            <a:r>
              <a:rPr spc="-145" dirty="0"/>
              <a:t> </a:t>
            </a:r>
            <a:r>
              <a:rPr dirty="0"/>
              <a:t>Examples</a:t>
            </a:r>
            <a:r>
              <a:rPr spc="-145" dirty="0"/>
              <a:t> </a:t>
            </a:r>
            <a:r>
              <a:rPr spc="-10" dirty="0"/>
              <a:t>(cont…)</a:t>
            </a: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89627" y="3976115"/>
            <a:ext cx="4963626" cy="2362200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3689650" y="1496568"/>
            <a:ext cx="4994275" cy="2433955"/>
            <a:chOff x="2165649" y="1496567"/>
            <a:chExt cx="4994275" cy="2433955"/>
          </a:xfrm>
        </p:grpSpPr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65649" y="1542345"/>
              <a:ext cx="2448967" cy="236518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11624" y="1496567"/>
              <a:ext cx="2548128" cy="2433827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2166924" y="2012061"/>
            <a:ext cx="144907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74675" algn="just">
              <a:spcBef>
                <a:spcPts val="100"/>
              </a:spcBef>
            </a:pPr>
            <a:r>
              <a:rPr sz="2400" spc="-10" dirty="0">
                <a:latin typeface="Arial MT"/>
                <a:cs typeface="Arial MT"/>
              </a:rPr>
              <a:t>Image Corrupted </a:t>
            </a:r>
            <a:r>
              <a:rPr sz="2400" dirty="0">
                <a:latin typeface="Arial MT"/>
                <a:cs typeface="Arial MT"/>
              </a:rPr>
              <a:t>By </a:t>
            </a:r>
            <a:r>
              <a:rPr sz="2400" spc="-10" dirty="0">
                <a:latin typeface="Arial MT"/>
                <a:cs typeface="Arial MT"/>
              </a:rPr>
              <a:t>Pepper</a:t>
            </a:r>
            <a:endParaRPr sz="2400">
              <a:latin typeface="Arial MT"/>
              <a:cs typeface="Arial MT"/>
            </a:endParaRPr>
          </a:p>
          <a:p>
            <a:pPr marL="657225"/>
            <a:r>
              <a:rPr sz="2400" spc="-10" dirty="0">
                <a:latin typeface="Arial MT"/>
                <a:cs typeface="Arial MT"/>
              </a:rPr>
              <a:t>Noise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678418" y="1967307"/>
            <a:ext cx="138049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2400" spc="-10" dirty="0">
                <a:latin typeface="Arial MT"/>
                <a:cs typeface="Arial MT"/>
              </a:rPr>
              <a:t>Image Corrupted </a:t>
            </a:r>
            <a:r>
              <a:rPr sz="2400" dirty="0">
                <a:latin typeface="Arial MT"/>
                <a:cs typeface="Arial MT"/>
              </a:rPr>
              <a:t>By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spc="-20" dirty="0">
                <a:latin typeface="Arial MT"/>
                <a:cs typeface="Arial MT"/>
              </a:rPr>
              <a:t>Salt </a:t>
            </a:r>
            <a:r>
              <a:rPr sz="2400" spc="-10" dirty="0">
                <a:latin typeface="Arial MT"/>
                <a:cs typeface="Arial MT"/>
              </a:rPr>
              <a:t>Noise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678418" y="4257295"/>
            <a:ext cx="143129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2400" dirty="0">
                <a:latin typeface="Arial MT"/>
                <a:cs typeface="Arial MT"/>
              </a:rPr>
              <a:t>Result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Of </a:t>
            </a:r>
            <a:r>
              <a:rPr sz="2400" spc="-10" dirty="0">
                <a:latin typeface="Arial MT"/>
                <a:cs typeface="Arial MT"/>
              </a:rPr>
              <a:t>Filtering Above </a:t>
            </a:r>
            <a:r>
              <a:rPr sz="2400" dirty="0">
                <a:latin typeface="Arial MT"/>
                <a:cs typeface="Arial MT"/>
              </a:rPr>
              <a:t>With</a:t>
            </a:r>
            <a:r>
              <a:rPr sz="2400" spc="-1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</a:t>
            </a:r>
            <a:r>
              <a:rPr sz="2400" spc="-140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3*3 </a:t>
            </a:r>
            <a:r>
              <a:rPr sz="2400" dirty="0">
                <a:latin typeface="Arial MT"/>
                <a:cs typeface="Arial MT"/>
              </a:rPr>
              <a:t>Min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Filter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184603" y="4220414"/>
            <a:ext cx="143256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32080" algn="r">
              <a:spcBef>
                <a:spcPts val="100"/>
              </a:spcBef>
            </a:pPr>
            <a:r>
              <a:rPr sz="2400" dirty="0">
                <a:latin typeface="Arial MT"/>
                <a:cs typeface="Arial MT"/>
              </a:rPr>
              <a:t>Result</a:t>
            </a:r>
            <a:r>
              <a:rPr sz="2400" spc="-85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Of </a:t>
            </a:r>
            <a:r>
              <a:rPr sz="2400" spc="-10" dirty="0">
                <a:latin typeface="Arial MT"/>
                <a:cs typeface="Arial MT"/>
              </a:rPr>
              <a:t>Filtering Above </a:t>
            </a:r>
            <a:r>
              <a:rPr sz="2400" dirty="0">
                <a:latin typeface="Arial MT"/>
                <a:cs typeface="Arial MT"/>
              </a:rPr>
              <a:t>With</a:t>
            </a:r>
            <a:r>
              <a:rPr sz="2400" spc="-1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</a:t>
            </a:r>
            <a:r>
              <a:rPr sz="2400" spc="-135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3*3 </a:t>
            </a:r>
            <a:r>
              <a:rPr sz="2400" dirty="0">
                <a:latin typeface="Arial MT"/>
                <a:cs typeface="Arial MT"/>
              </a:rPr>
              <a:t>Max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Filter</a:t>
            </a:r>
            <a:endParaRPr sz="2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2150363" y="-12191"/>
            <a:ext cx="8531860" cy="1257300"/>
            <a:chOff x="626363" y="-12191"/>
            <a:chExt cx="8531860" cy="1257300"/>
          </a:xfrm>
        </p:grpSpPr>
        <p:sp>
          <p:nvSpPr>
            <p:cNvPr id="4" name="object 4"/>
            <p:cNvSpPr/>
            <p:nvPr/>
          </p:nvSpPr>
          <p:spPr>
            <a:xfrm>
              <a:off x="639317" y="762"/>
              <a:ext cx="8505825" cy="1231900"/>
            </a:xfrm>
            <a:custGeom>
              <a:avLst/>
              <a:gdLst/>
              <a:ahLst/>
              <a:cxnLst/>
              <a:rect l="l" t="t" r="r" b="b"/>
              <a:pathLst>
                <a:path w="8505825" h="1231900">
                  <a:moveTo>
                    <a:pt x="8505444" y="0"/>
                  </a:moveTo>
                  <a:lnTo>
                    <a:pt x="0" y="0"/>
                  </a:lnTo>
                  <a:lnTo>
                    <a:pt x="0" y="1231392"/>
                  </a:lnTo>
                  <a:lnTo>
                    <a:pt x="8505444" y="1231392"/>
                  </a:lnTo>
                  <a:lnTo>
                    <a:pt x="8505444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39317" y="762"/>
              <a:ext cx="8505825" cy="1231900"/>
            </a:xfrm>
            <a:custGeom>
              <a:avLst/>
              <a:gdLst/>
              <a:ahLst/>
              <a:cxnLst/>
              <a:rect l="l" t="t" r="r" b="b"/>
              <a:pathLst>
                <a:path w="8505825" h="1231900">
                  <a:moveTo>
                    <a:pt x="0" y="1231392"/>
                  </a:moveTo>
                  <a:lnTo>
                    <a:pt x="8505444" y="1231392"/>
                  </a:lnTo>
                  <a:lnTo>
                    <a:pt x="8505444" y="0"/>
                  </a:lnTo>
                  <a:lnTo>
                    <a:pt x="0" y="0"/>
                  </a:lnTo>
                  <a:lnTo>
                    <a:pt x="0" y="1231392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26589">
              <a:spcBef>
                <a:spcPts val="95"/>
              </a:spcBef>
            </a:pPr>
            <a:r>
              <a:rPr dirty="0"/>
              <a:t>What</a:t>
            </a:r>
            <a:r>
              <a:rPr spc="-70" dirty="0"/>
              <a:t> </a:t>
            </a:r>
            <a:r>
              <a:rPr dirty="0"/>
              <a:t>is</a:t>
            </a:r>
            <a:r>
              <a:rPr spc="-85" dirty="0"/>
              <a:t> </a:t>
            </a:r>
            <a:r>
              <a:rPr dirty="0"/>
              <a:t>Image</a:t>
            </a:r>
            <a:r>
              <a:rPr spc="-70" dirty="0"/>
              <a:t> </a:t>
            </a:r>
            <a:r>
              <a:rPr spc="-10" dirty="0"/>
              <a:t>Restoration?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xfrm>
            <a:off x="2238589" y="1354584"/>
            <a:ext cx="10529145" cy="203966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222375">
              <a:spcBef>
                <a:spcPts val="105"/>
              </a:spcBef>
            </a:pPr>
            <a:r>
              <a:rPr dirty="0"/>
              <a:t>Image</a:t>
            </a:r>
            <a:r>
              <a:rPr spc="-45" dirty="0"/>
              <a:t> </a:t>
            </a:r>
            <a:r>
              <a:rPr dirty="0"/>
              <a:t>restoration</a:t>
            </a:r>
            <a:r>
              <a:rPr spc="-65" dirty="0"/>
              <a:t> </a:t>
            </a:r>
            <a:r>
              <a:rPr dirty="0"/>
              <a:t>attempts</a:t>
            </a:r>
            <a:r>
              <a:rPr spc="-45" dirty="0"/>
              <a:t> </a:t>
            </a:r>
            <a:r>
              <a:rPr dirty="0"/>
              <a:t>to</a:t>
            </a:r>
            <a:r>
              <a:rPr spc="-55" dirty="0"/>
              <a:t> </a:t>
            </a:r>
            <a:r>
              <a:rPr spc="-10" dirty="0"/>
              <a:t>restore </a:t>
            </a:r>
            <a:r>
              <a:rPr dirty="0"/>
              <a:t>images</a:t>
            </a:r>
            <a:r>
              <a:rPr spc="-50" dirty="0"/>
              <a:t> </a:t>
            </a:r>
            <a:r>
              <a:rPr dirty="0"/>
              <a:t>that</a:t>
            </a:r>
            <a:r>
              <a:rPr spc="-40" dirty="0"/>
              <a:t> </a:t>
            </a:r>
            <a:r>
              <a:rPr dirty="0"/>
              <a:t>have</a:t>
            </a:r>
            <a:r>
              <a:rPr spc="-45" dirty="0"/>
              <a:t> </a:t>
            </a:r>
            <a:r>
              <a:rPr dirty="0"/>
              <a:t>been</a:t>
            </a:r>
            <a:r>
              <a:rPr spc="-40" dirty="0"/>
              <a:t> </a:t>
            </a:r>
            <a:r>
              <a:rPr spc="-10" dirty="0"/>
              <a:t>degraded</a:t>
            </a:r>
          </a:p>
          <a:p>
            <a:pPr marL="838835" marR="5080" indent="-285750">
              <a:spcBef>
                <a:spcPts val="690"/>
              </a:spcBef>
              <a:buChar char="–"/>
              <a:tabLst>
                <a:tab pos="840105" algn="l"/>
              </a:tabLst>
            </a:pPr>
            <a:r>
              <a:rPr sz="2800" dirty="0"/>
              <a:t>Identify</a:t>
            </a:r>
            <a:r>
              <a:rPr sz="2800" spc="-100" dirty="0"/>
              <a:t> </a:t>
            </a:r>
            <a:r>
              <a:rPr sz="2800" dirty="0"/>
              <a:t>the</a:t>
            </a:r>
            <a:r>
              <a:rPr sz="2800" spc="-85" dirty="0"/>
              <a:t> </a:t>
            </a:r>
            <a:r>
              <a:rPr sz="2800" dirty="0"/>
              <a:t>degradation</a:t>
            </a:r>
            <a:r>
              <a:rPr sz="2800" spc="-75" dirty="0"/>
              <a:t> </a:t>
            </a:r>
            <a:r>
              <a:rPr sz="2800" dirty="0"/>
              <a:t>process</a:t>
            </a:r>
            <a:r>
              <a:rPr sz="2800" spc="-80" dirty="0"/>
              <a:t> </a:t>
            </a:r>
            <a:r>
              <a:rPr sz="2800" dirty="0"/>
              <a:t>and</a:t>
            </a:r>
            <a:r>
              <a:rPr sz="2800" spc="-90" dirty="0"/>
              <a:t> </a:t>
            </a:r>
            <a:r>
              <a:rPr sz="2800" spc="-10" dirty="0"/>
              <a:t>attempt 	</a:t>
            </a:r>
            <a:r>
              <a:rPr sz="2800" dirty="0"/>
              <a:t>to</a:t>
            </a:r>
            <a:r>
              <a:rPr sz="2800" spc="-65" dirty="0"/>
              <a:t> </a:t>
            </a:r>
            <a:r>
              <a:rPr sz="2800" dirty="0"/>
              <a:t>reverse</a:t>
            </a:r>
            <a:r>
              <a:rPr sz="2800" spc="-65" dirty="0"/>
              <a:t> </a:t>
            </a:r>
            <a:r>
              <a:rPr sz="2800" spc="-25" dirty="0"/>
              <a:t>it</a:t>
            </a:r>
            <a:endParaRPr sz="2800"/>
          </a:p>
          <a:p>
            <a:pPr marL="838835" marR="638175" indent="-285750">
              <a:spcBef>
                <a:spcPts val="670"/>
              </a:spcBef>
              <a:buChar char="–"/>
              <a:tabLst>
                <a:tab pos="840105" algn="l"/>
              </a:tabLst>
            </a:pPr>
            <a:r>
              <a:rPr sz="2800" dirty="0"/>
              <a:t>Similar</a:t>
            </a:r>
            <a:r>
              <a:rPr sz="2800" spc="-70" dirty="0"/>
              <a:t> </a:t>
            </a:r>
            <a:r>
              <a:rPr sz="2800" dirty="0"/>
              <a:t>to</a:t>
            </a:r>
            <a:r>
              <a:rPr sz="2800" spc="-85" dirty="0"/>
              <a:t> </a:t>
            </a:r>
            <a:r>
              <a:rPr sz="2800" dirty="0"/>
              <a:t>image</a:t>
            </a:r>
            <a:r>
              <a:rPr sz="2800" spc="-65" dirty="0"/>
              <a:t> </a:t>
            </a:r>
            <a:r>
              <a:rPr sz="2800" dirty="0"/>
              <a:t>enhancement,</a:t>
            </a:r>
            <a:r>
              <a:rPr sz="2800" spc="-75" dirty="0"/>
              <a:t> </a:t>
            </a:r>
            <a:r>
              <a:rPr sz="2800" dirty="0"/>
              <a:t>but</a:t>
            </a:r>
            <a:r>
              <a:rPr sz="2800" spc="-85" dirty="0"/>
              <a:t> </a:t>
            </a:r>
            <a:r>
              <a:rPr sz="2800" spc="-20" dirty="0"/>
              <a:t>more 	</a:t>
            </a:r>
            <a:r>
              <a:rPr sz="2800" spc="-10" dirty="0"/>
              <a:t>objective</a:t>
            </a:r>
            <a:endParaRPr sz="2800"/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32214" y="4431732"/>
            <a:ext cx="2456623" cy="184108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93956" y="4424118"/>
            <a:ext cx="2450683" cy="1842305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5474208" y="5032248"/>
            <a:ext cx="1225550" cy="626745"/>
            <a:chOff x="3950208" y="5032247"/>
            <a:chExt cx="1225550" cy="626745"/>
          </a:xfrm>
        </p:grpSpPr>
        <p:sp>
          <p:nvSpPr>
            <p:cNvPr id="11" name="object 11"/>
            <p:cNvSpPr/>
            <p:nvPr/>
          </p:nvSpPr>
          <p:spPr>
            <a:xfrm>
              <a:off x="3956304" y="5038343"/>
              <a:ext cx="1213485" cy="614680"/>
            </a:xfrm>
            <a:custGeom>
              <a:avLst/>
              <a:gdLst/>
              <a:ahLst/>
              <a:cxnLst/>
              <a:rect l="l" t="t" r="r" b="b"/>
              <a:pathLst>
                <a:path w="1213485" h="614679">
                  <a:moveTo>
                    <a:pt x="909955" y="0"/>
                  </a:moveTo>
                  <a:lnTo>
                    <a:pt x="909955" y="153542"/>
                  </a:lnTo>
                  <a:lnTo>
                    <a:pt x="0" y="153542"/>
                  </a:lnTo>
                  <a:lnTo>
                    <a:pt x="0" y="460628"/>
                  </a:lnTo>
                  <a:lnTo>
                    <a:pt x="909955" y="460628"/>
                  </a:lnTo>
                  <a:lnTo>
                    <a:pt x="909955" y="614171"/>
                  </a:lnTo>
                  <a:lnTo>
                    <a:pt x="1213104" y="307085"/>
                  </a:lnTo>
                  <a:lnTo>
                    <a:pt x="909955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956304" y="5038343"/>
              <a:ext cx="1213485" cy="614680"/>
            </a:xfrm>
            <a:custGeom>
              <a:avLst/>
              <a:gdLst/>
              <a:ahLst/>
              <a:cxnLst/>
              <a:rect l="l" t="t" r="r" b="b"/>
              <a:pathLst>
                <a:path w="1213485" h="614679">
                  <a:moveTo>
                    <a:pt x="0" y="153542"/>
                  </a:moveTo>
                  <a:lnTo>
                    <a:pt x="909955" y="153542"/>
                  </a:lnTo>
                  <a:lnTo>
                    <a:pt x="909955" y="0"/>
                  </a:lnTo>
                  <a:lnTo>
                    <a:pt x="1213104" y="307085"/>
                  </a:lnTo>
                  <a:lnTo>
                    <a:pt x="909955" y="614171"/>
                  </a:lnTo>
                  <a:lnTo>
                    <a:pt x="909955" y="460628"/>
                  </a:lnTo>
                  <a:lnTo>
                    <a:pt x="0" y="460628"/>
                  </a:lnTo>
                  <a:lnTo>
                    <a:pt x="0" y="153542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2150363" y="-12191"/>
            <a:ext cx="8531860" cy="1257300"/>
            <a:chOff x="626363" y="-12191"/>
            <a:chExt cx="8531860" cy="1257300"/>
          </a:xfrm>
        </p:grpSpPr>
        <p:sp>
          <p:nvSpPr>
            <p:cNvPr id="4" name="object 4"/>
            <p:cNvSpPr/>
            <p:nvPr/>
          </p:nvSpPr>
          <p:spPr>
            <a:xfrm>
              <a:off x="639317" y="762"/>
              <a:ext cx="8505825" cy="1231900"/>
            </a:xfrm>
            <a:custGeom>
              <a:avLst/>
              <a:gdLst/>
              <a:ahLst/>
              <a:cxnLst/>
              <a:rect l="l" t="t" r="r" b="b"/>
              <a:pathLst>
                <a:path w="8505825" h="1231900">
                  <a:moveTo>
                    <a:pt x="8505444" y="0"/>
                  </a:moveTo>
                  <a:lnTo>
                    <a:pt x="0" y="0"/>
                  </a:lnTo>
                  <a:lnTo>
                    <a:pt x="0" y="1231392"/>
                  </a:lnTo>
                  <a:lnTo>
                    <a:pt x="8505444" y="1231392"/>
                  </a:lnTo>
                  <a:lnTo>
                    <a:pt x="8505444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39317" y="762"/>
              <a:ext cx="8505825" cy="1231900"/>
            </a:xfrm>
            <a:custGeom>
              <a:avLst/>
              <a:gdLst/>
              <a:ahLst/>
              <a:cxnLst/>
              <a:rect l="l" t="t" r="r" b="b"/>
              <a:pathLst>
                <a:path w="8505825" h="1231900">
                  <a:moveTo>
                    <a:pt x="0" y="1231392"/>
                  </a:moveTo>
                  <a:lnTo>
                    <a:pt x="8505444" y="1231392"/>
                  </a:lnTo>
                  <a:lnTo>
                    <a:pt x="8505444" y="0"/>
                  </a:lnTo>
                  <a:lnTo>
                    <a:pt x="0" y="0"/>
                  </a:lnTo>
                  <a:lnTo>
                    <a:pt x="0" y="1231392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057400" y="280923"/>
            <a:ext cx="10949668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29895">
              <a:spcBef>
                <a:spcPts val="95"/>
              </a:spcBef>
            </a:pPr>
            <a:r>
              <a:rPr dirty="0"/>
              <a:t>Noise</a:t>
            </a:r>
            <a:r>
              <a:rPr spc="-150" dirty="0"/>
              <a:t> </a:t>
            </a:r>
            <a:r>
              <a:rPr dirty="0"/>
              <a:t>Removal</a:t>
            </a:r>
            <a:r>
              <a:rPr spc="-145" dirty="0"/>
              <a:t> </a:t>
            </a:r>
            <a:r>
              <a:rPr dirty="0"/>
              <a:t>Examples</a:t>
            </a:r>
            <a:r>
              <a:rPr spc="-145" dirty="0"/>
              <a:t> </a:t>
            </a:r>
            <a:r>
              <a:rPr spc="-10" dirty="0"/>
              <a:t>(cont…)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539037" y="1636776"/>
            <a:ext cx="184666" cy="5029200"/>
          </a:xfrm>
          <a:prstGeom prst="rect">
            <a:avLst/>
          </a:prstGeom>
        </p:spPr>
        <p:txBody>
          <a:bodyPr vert="vert270" wrap="square" lIns="0" tIns="12700" rIns="0" bIns="0" rtlCol="0">
            <a:spAutoFit/>
          </a:bodyPr>
          <a:lstStyle/>
          <a:p>
            <a:pPr marL="87630"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Images</a:t>
            </a:r>
            <a:r>
              <a:rPr sz="12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taken</a:t>
            </a:r>
            <a:r>
              <a:rPr sz="12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from</a:t>
            </a:r>
            <a:r>
              <a:rPr sz="12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Gonzalez</a:t>
            </a:r>
            <a:r>
              <a:rPr sz="12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&amp;</a:t>
            </a:r>
            <a:r>
              <a:rPr sz="12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Woods,</a:t>
            </a:r>
            <a:r>
              <a:rPr sz="12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Digital</a:t>
            </a:r>
            <a:r>
              <a:rPr sz="12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Image</a:t>
            </a:r>
            <a:r>
              <a:rPr sz="12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Processing</a:t>
            </a:r>
            <a:r>
              <a:rPr sz="12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 MT"/>
                <a:cs typeface="Arial MT"/>
              </a:rPr>
              <a:t>(2002)</a:t>
            </a:r>
            <a:endParaRPr sz="1200">
              <a:latin typeface="Arial MT"/>
              <a:cs typeface="Arial MT"/>
            </a:endParaRP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93465" y="1353311"/>
            <a:ext cx="3732605" cy="5365140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2555849" y="1491488"/>
            <a:ext cx="1534160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59765" algn="just">
              <a:spcBef>
                <a:spcPts val="100"/>
              </a:spcBef>
            </a:pPr>
            <a:r>
              <a:rPr sz="2400" spc="-10" dirty="0">
                <a:latin typeface="Arial MT"/>
                <a:cs typeface="Arial MT"/>
              </a:rPr>
              <a:t>Image Corrupted </a:t>
            </a:r>
            <a:r>
              <a:rPr sz="2400" dirty="0">
                <a:latin typeface="Arial MT"/>
                <a:cs typeface="Arial MT"/>
              </a:rPr>
              <a:t>By </a:t>
            </a:r>
            <a:r>
              <a:rPr sz="2400" spc="-10" dirty="0">
                <a:latin typeface="Arial MT"/>
                <a:cs typeface="Arial MT"/>
              </a:rPr>
              <a:t>Uniform</a:t>
            </a:r>
            <a:endParaRPr sz="2400">
              <a:latin typeface="Arial MT"/>
              <a:cs typeface="Arial MT"/>
            </a:endParaRPr>
          </a:p>
          <a:p>
            <a:pPr marL="742950"/>
            <a:r>
              <a:rPr sz="2400" spc="-10" dirty="0">
                <a:latin typeface="Arial MT"/>
                <a:cs typeface="Arial MT"/>
              </a:rPr>
              <a:t>Noise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841742" y="1518285"/>
            <a:ext cx="193865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2400" dirty="0">
                <a:latin typeface="Arial MT"/>
                <a:cs typeface="Arial MT"/>
              </a:rPr>
              <a:t>Image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Further Corrupted</a:t>
            </a:r>
            <a:endParaRPr sz="2400">
              <a:latin typeface="Arial MT"/>
              <a:cs typeface="Arial MT"/>
            </a:endParaRPr>
          </a:p>
          <a:p>
            <a:pPr marL="12700" marR="71755"/>
            <a:r>
              <a:rPr sz="2400" dirty="0">
                <a:latin typeface="Arial MT"/>
                <a:cs typeface="Arial MT"/>
              </a:rPr>
              <a:t>By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Salt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and </a:t>
            </a:r>
            <a:r>
              <a:rPr sz="2400" dirty="0">
                <a:latin typeface="Arial MT"/>
                <a:cs typeface="Arial MT"/>
              </a:rPr>
              <a:t>Pepper</a:t>
            </a:r>
            <a:r>
              <a:rPr sz="2400" spc="-10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Noise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182165" y="3437891"/>
            <a:ext cx="190690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23545" algn="r">
              <a:spcBef>
                <a:spcPts val="100"/>
              </a:spcBef>
            </a:pPr>
            <a:r>
              <a:rPr sz="2400" dirty="0">
                <a:latin typeface="Arial MT"/>
                <a:cs typeface="Arial MT"/>
              </a:rPr>
              <a:t>Filtered</a:t>
            </a:r>
            <a:r>
              <a:rPr sz="2400" spc="-114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By </a:t>
            </a:r>
            <a:r>
              <a:rPr sz="2400" spc="-10" dirty="0">
                <a:latin typeface="Arial MT"/>
                <a:cs typeface="Arial MT"/>
              </a:rPr>
              <a:t>5*5</a:t>
            </a:r>
            <a:r>
              <a:rPr sz="2400" spc="-15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Arithmetic </a:t>
            </a:r>
            <a:r>
              <a:rPr sz="2400" dirty="0">
                <a:latin typeface="Arial MT"/>
                <a:cs typeface="Arial MT"/>
              </a:rPr>
              <a:t>Mean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Filter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522627" y="5262498"/>
            <a:ext cx="156781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3820" algn="r">
              <a:spcBef>
                <a:spcPts val="100"/>
              </a:spcBef>
            </a:pPr>
            <a:r>
              <a:rPr sz="2400" dirty="0">
                <a:latin typeface="Arial MT"/>
                <a:cs typeface="Arial MT"/>
              </a:rPr>
              <a:t>Filtered</a:t>
            </a:r>
            <a:r>
              <a:rPr sz="2400" spc="-114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By </a:t>
            </a:r>
            <a:r>
              <a:rPr sz="2400" dirty="0">
                <a:latin typeface="Arial MT"/>
                <a:cs typeface="Arial MT"/>
              </a:rPr>
              <a:t>5*5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Median</a:t>
            </a:r>
            <a:endParaRPr sz="2400">
              <a:latin typeface="Arial MT"/>
              <a:cs typeface="Arial MT"/>
            </a:endParaRPr>
          </a:p>
          <a:p>
            <a:pPr marR="6350" algn="r"/>
            <a:r>
              <a:rPr sz="2400" spc="-10" dirty="0">
                <a:latin typeface="Arial MT"/>
                <a:cs typeface="Arial MT"/>
              </a:rPr>
              <a:t>Filter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841741" y="3483992"/>
            <a:ext cx="197485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2400" dirty="0">
                <a:latin typeface="Arial MT"/>
                <a:cs typeface="Arial MT"/>
              </a:rPr>
              <a:t>Filtered</a:t>
            </a:r>
            <a:r>
              <a:rPr sz="2400" spc="-114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By </a:t>
            </a:r>
            <a:r>
              <a:rPr sz="2400" dirty="0">
                <a:latin typeface="Arial MT"/>
                <a:cs typeface="Arial MT"/>
              </a:rPr>
              <a:t>5*5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Geometric </a:t>
            </a:r>
            <a:r>
              <a:rPr sz="2400" dirty="0">
                <a:latin typeface="Arial MT"/>
                <a:cs typeface="Arial MT"/>
              </a:rPr>
              <a:t>Mean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Filter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841742" y="5289297"/>
            <a:ext cx="262318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dirty="0">
                <a:latin typeface="Arial MT"/>
                <a:cs typeface="Arial MT"/>
              </a:rPr>
              <a:t>Filtered</a:t>
            </a:r>
            <a:r>
              <a:rPr sz="2400" spc="-114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By</a:t>
            </a:r>
            <a:endParaRPr sz="2400">
              <a:latin typeface="Arial MT"/>
              <a:cs typeface="Arial MT"/>
            </a:endParaRPr>
          </a:p>
          <a:p>
            <a:pPr marL="12700" marR="5080"/>
            <a:r>
              <a:rPr sz="2400" spc="-10" dirty="0">
                <a:latin typeface="Arial MT"/>
                <a:cs typeface="Arial MT"/>
              </a:rPr>
              <a:t>5*5</a:t>
            </a:r>
            <a:r>
              <a:rPr sz="2400" spc="-90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Alpha-</a:t>
            </a:r>
            <a:r>
              <a:rPr sz="2400" spc="-10" dirty="0">
                <a:latin typeface="Arial MT"/>
                <a:cs typeface="Arial MT"/>
              </a:rPr>
              <a:t>Trimmed </a:t>
            </a:r>
            <a:r>
              <a:rPr sz="2400" dirty="0">
                <a:latin typeface="Arial MT"/>
                <a:cs typeface="Arial MT"/>
              </a:rPr>
              <a:t>Mean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Filter</a:t>
            </a:r>
            <a:endParaRPr sz="2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2150363" y="-12191"/>
            <a:ext cx="8531860" cy="1257300"/>
            <a:chOff x="626363" y="-12191"/>
            <a:chExt cx="8531860" cy="1257300"/>
          </a:xfrm>
        </p:grpSpPr>
        <p:sp>
          <p:nvSpPr>
            <p:cNvPr id="4" name="object 4"/>
            <p:cNvSpPr/>
            <p:nvPr/>
          </p:nvSpPr>
          <p:spPr>
            <a:xfrm>
              <a:off x="639317" y="762"/>
              <a:ext cx="8505825" cy="1231900"/>
            </a:xfrm>
            <a:custGeom>
              <a:avLst/>
              <a:gdLst/>
              <a:ahLst/>
              <a:cxnLst/>
              <a:rect l="l" t="t" r="r" b="b"/>
              <a:pathLst>
                <a:path w="8505825" h="1231900">
                  <a:moveTo>
                    <a:pt x="8505444" y="0"/>
                  </a:moveTo>
                  <a:lnTo>
                    <a:pt x="0" y="0"/>
                  </a:lnTo>
                  <a:lnTo>
                    <a:pt x="0" y="1231392"/>
                  </a:lnTo>
                  <a:lnTo>
                    <a:pt x="8505444" y="1231392"/>
                  </a:lnTo>
                  <a:lnTo>
                    <a:pt x="8505444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39317" y="762"/>
              <a:ext cx="8505825" cy="1231900"/>
            </a:xfrm>
            <a:custGeom>
              <a:avLst/>
              <a:gdLst/>
              <a:ahLst/>
              <a:cxnLst/>
              <a:rect l="l" t="t" r="r" b="b"/>
              <a:pathLst>
                <a:path w="8505825" h="1231900">
                  <a:moveTo>
                    <a:pt x="0" y="1231392"/>
                  </a:moveTo>
                  <a:lnTo>
                    <a:pt x="8505444" y="1231392"/>
                  </a:lnTo>
                  <a:lnTo>
                    <a:pt x="8505444" y="0"/>
                  </a:lnTo>
                  <a:lnTo>
                    <a:pt x="0" y="0"/>
                  </a:lnTo>
                  <a:lnTo>
                    <a:pt x="0" y="1231392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8575" y="299212"/>
            <a:ext cx="10949668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3285">
              <a:spcBef>
                <a:spcPts val="95"/>
              </a:spcBef>
            </a:pPr>
            <a:r>
              <a:rPr dirty="0"/>
              <a:t>Adaptive</a:t>
            </a:r>
            <a:r>
              <a:rPr spc="-95" dirty="0"/>
              <a:t> </a:t>
            </a:r>
            <a:r>
              <a:rPr spc="-10" dirty="0"/>
              <a:t>Filters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059940" y="1354582"/>
            <a:ext cx="7987030" cy="46113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spcBef>
                <a:spcPts val="105"/>
              </a:spcBef>
            </a:pPr>
            <a:r>
              <a:rPr sz="3200" dirty="0">
                <a:latin typeface="Arial MT"/>
                <a:cs typeface="Arial MT"/>
              </a:rPr>
              <a:t>The</a:t>
            </a:r>
            <a:r>
              <a:rPr sz="3200" spc="-5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filters</a:t>
            </a:r>
            <a:r>
              <a:rPr sz="3200" spc="-1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discussed</a:t>
            </a:r>
            <a:r>
              <a:rPr sz="3200" spc="-6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so</a:t>
            </a:r>
            <a:r>
              <a:rPr sz="3200" spc="-3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far</a:t>
            </a:r>
            <a:r>
              <a:rPr sz="3200" spc="-3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are</a:t>
            </a:r>
            <a:r>
              <a:rPr sz="3200" spc="-4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applied</a:t>
            </a:r>
            <a:r>
              <a:rPr sz="3200" spc="-2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to</a:t>
            </a:r>
            <a:r>
              <a:rPr sz="3200" spc="-25" dirty="0">
                <a:latin typeface="Arial MT"/>
                <a:cs typeface="Arial MT"/>
              </a:rPr>
              <a:t> an </a:t>
            </a:r>
            <a:r>
              <a:rPr sz="3200" dirty="0">
                <a:latin typeface="Arial MT"/>
                <a:cs typeface="Arial MT"/>
              </a:rPr>
              <a:t>entire</a:t>
            </a:r>
            <a:r>
              <a:rPr sz="3200" spc="-5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image</a:t>
            </a:r>
            <a:r>
              <a:rPr sz="3200" spc="-4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without</a:t>
            </a:r>
            <a:r>
              <a:rPr sz="3200" spc="-5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any</a:t>
            </a:r>
            <a:r>
              <a:rPr sz="3200" spc="-4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regard</a:t>
            </a:r>
            <a:r>
              <a:rPr sz="3200" spc="-6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for</a:t>
            </a:r>
            <a:r>
              <a:rPr sz="3200" spc="-45" dirty="0">
                <a:latin typeface="Arial MT"/>
                <a:cs typeface="Arial MT"/>
              </a:rPr>
              <a:t> </a:t>
            </a:r>
            <a:r>
              <a:rPr sz="3200" spc="-25" dirty="0">
                <a:latin typeface="Arial MT"/>
                <a:cs typeface="Arial MT"/>
              </a:rPr>
              <a:t>how </a:t>
            </a:r>
            <a:r>
              <a:rPr sz="3200" dirty="0">
                <a:latin typeface="Arial MT"/>
                <a:cs typeface="Arial MT"/>
              </a:rPr>
              <a:t>image</a:t>
            </a:r>
            <a:r>
              <a:rPr sz="3200" spc="-3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characteristics</a:t>
            </a:r>
            <a:r>
              <a:rPr sz="3200" spc="-6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vary</a:t>
            </a:r>
            <a:r>
              <a:rPr sz="3200" spc="-4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from</a:t>
            </a:r>
            <a:r>
              <a:rPr sz="3200" spc="-5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one</a:t>
            </a:r>
            <a:r>
              <a:rPr sz="3200" spc="-2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point</a:t>
            </a:r>
            <a:r>
              <a:rPr sz="3200" spc="-20" dirty="0">
                <a:latin typeface="Arial MT"/>
                <a:cs typeface="Arial MT"/>
              </a:rPr>
              <a:t> </a:t>
            </a:r>
            <a:r>
              <a:rPr sz="3200" spc="-25" dirty="0">
                <a:latin typeface="Arial MT"/>
                <a:cs typeface="Arial MT"/>
              </a:rPr>
              <a:t>to </a:t>
            </a:r>
            <a:r>
              <a:rPr sz="3200" spc="-10" dirty="0">
                <a:latin typeface="Arial MT"/>
                <a:cs typeface="Arial MT"/>
              </a:rPr>
              <a:t>another</a:t>
            </a:r>
            <a:endParaRPr sz="3200">
              <a:latin typeface="Arial MT"/>
              <a:cs typeface="Arial MT"/>
            </a:endParaRPr>
          </a:p>
          <a:p>
            <a:pPr marL="12700" marR="298450">
              <a:spcBef>
                <a:spcPts val="770"/>
              </a:spcBef>
            </a:pPr>
            <a:r>
              <a:rPr sz="3200" dirty="0">
                <a:latin typeface="Arial MT"/>
                <a:cs typeface="Arial MT"/>
              </a:rPr>
              <a:t>The</a:t>
            </a:r>
            <a:r>
              <a:rPr sz="3200" spc="-6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behaviour</a:t>
            </a:r>
            <a:r>
              <a:rPr sz="3200" spc="-4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of</a:t>
            </a:r>
            <a:r>
              <a:rPr sz="3200" spc="-40" dirty="0">
                <a:latin typeface="Arial MT"/>
                <a:cs typeface="Arial MT"/>
              </a:rPr>
              <a:t> </a:t>
            </a:r>
            <a:r>
              <a:rPr sz="3200" b="1" dirty="0">
                <a:latin typeface="Arial"/>
                <a:cs typeface="Arial"/>
              </a:rPr>
              <a:t>adaptive</a:t>
            </a:r>
            <a:r>
              <a:rPr sz="3200" b="1" spc="-6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filters</a:t>
            </a:r>
            <a:r>
              <a:rPr sz="3200" b="1" spc="-45" dirty="0">
                <a:latin typeface="Arial"/>
                <a:cs typeface="Arial"/>
              </a:rPr>
              <a:t> </a:t>
            </a:r>
            <a:r>
              <a:rPr sz="3200" spc="-10" dirty="0">
                <a:latin typeface="Arial MT"/>
                <a:cs typeface="Arial MT"/>
              </a:rPr>
              <a:t>changes </a:t>
            </a:r>
            <a:r>
              <a:rPr sz="3200" dirty="0">
                <a:latin typeface="Arial MT"/>
                <a:cs typeface="Arial MT"/>
              </a:rPr>
              <a:t>depending</a:t>
            </a:r>
            <a:r>
              <a:rPr sz="3200" spc="-5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on</a:t>
            </a:r>
            <a:r>
              <a:rPr sz="3200" spc="-5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the</a:t>
            </a:r>
            <a:r>
              <a:rPr sz="3200" spc="-4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characteristics</a:t>
            </a:r>
            <a:r>
              <a:rPr sz="3200" spc="-6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of</a:t>
            </a:r>
            <a:r>
              <a:rPr sz="3200" spc="-30" dirty="0">
                <a:latin typeface="Arial MT"/>
                <a:cs typeface="Arial MT"/>
              </a:rPr>
              <a:t> </a:t>
            </a:r>
            <a:r>
              <a:rPr sz="3200" spc="-25" dirty="0">
                <a:latin typeface="Arial MT"/>
                <a:cs typeface="Arial MT"/>
              </a:rPr>
              <a:t>the </a:t>
            </a:r>
            <a:r>
              <a:rPr sz="3200" dirty="0">
                <a:latin typeface="Arial MT"/>
                <a:cs typeface="Arial MT"/>
              </a:rPr>
              <a:t>image</a:t>
            </a:r>
            <a:r>
              <a:rPr sz="3200" spc="-3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inside</a:t>
            </a:r>
            <a:r>
              <a:rPr sz="3200" spc="-4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the</a:t>
            </a:r>
            <a:r>
              <a:rPr sz="3200" spc="-3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filter</a:t>
            </a:r>
            <a:r>
              <a:rPr sz="3200" spc="-35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region</a:t>
            </a:r>
            <a:endParaRPr sz="3200">
              <a:latin typeface="Arial MT"/>
              <a:cs typeface="Arial MT"/>
            </a:endParaRPr>
          </a:p>
          <a:p>
            <a:pPr marL="12700" marR="183515">
              <a:spcBef>
                <a:spcPts val="770"/>
              </a:spcBef>
            </a:pPr>
            <a:r>
              <a:rPr sz="3200" dirty="0">
                <a:latin typeface="Arial MT"/>
                <a:cs typeface="Arial MT"/>
              </a:rPr>
              <a:t>We</a:t>
            </a:r>
            <a:r>
              <a:rPr sz="3200" spc="-4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will</a:t>
            </a:r>
            <a:r>
              <a:rPr sz="3200" spc="-2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take</a:t>
            </a:r>
            <a:r>
              <a:rPr sz="3200" spc="-3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a</a:t>
            </a:r>
            <a:r>
              <a:rPr sz="3200" spc="-2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look</a:t>
            </a:r>
            <a:r>
              <a:rPr sz="3200" spc="-3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at</a:t>
            </a:r>
            <a:r>
              <a:rPr sz="3200" spc="-2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the</a:t>
            </a:r>
            <a:r>
              <a:rPr sz="3200" spc="-20" dirty="0">
                <a:latin typeface="Arial MT"/>
                <a:cs typeface="Arial MT"/>
              </a:rPr>
              <a:t> </a:t>
            </a:r>
            <a:r>
              <a:rPr sz="3200" b="1" dirty="0">
                <a:latin typeface="Arial"/>
                <a:cs typeface="Arial"/>
              </a:rPr>
              <a:t>adaptive</a:t>
            </a:r>
            <a:r>
              <a:rPr sz="3200" b="1" spc="-45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median filter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2150363" y="-12191"/>
            <a:ext cx="8531860" cy="1257300"/>
            <a:chOff x="626363" y="-12191"/>
            <a:chExt cx="8531860" cy="1257300"/>
          </a:xfrm>
        </p:grpSpPr>
        <p:sp>
          <p:nvSpPr>
            <p:cNvPr id="4" name="object 4"/>
            <p:cNvSpPr/>
            <p:nvPr/>
          </p:nvSpPr>
          <p:spPr>
            <a:xfrm>
              <a:off x="639317" y="762"/>
              <a:ext cx="8505825" cy="1231900"/>
            </a:xfrm>
            <a:custGeom>
              <a:avLst/>
              <a:gdLst/>
              <a:ahLst/>
              <a:cxnLst/>
              <a:rect l="l" t="t" r="r" b="b"/>
              <a:pathLst>
                <a:path w="8505825" h="1231900">
                  <a:moveTo>
                    <a:pt x="8505444" y="0"/>
                  </a:moveTo>
                  <a:lnTo>
                    <a:pt x="0" y="0"/>
                  </a:lnTo>
                  <a:lnTo>
                    <a:pt x="0" y="1231392"/>
                  </a:lnTo>
                  <a:lnTo>
                    <a:pt x="8505444" y="1231392"/>
                  </a:lnTo>
                  <a:lnTo>
                    <a:pt x="8505444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39317" y="762"/>
              <a:ext cx="8505825" cy="1231900"/>
            </a:xfrm>
            <a:custGeom>
              <a:avLst/>
              <a:gdLst/>
              <a:ahLst/>
              <a:cxnLst/>
              <a:rect l="l" t="t" r="r" b="b"/>
              <a:pathLst>
                <a:path w="8505825" h="1231900">
                  <a:moveTo>
                    <a:pt x="0" y="1231392"/>
                  </a:moveTo>
                  <a:lnTo>
                    <a:pt x="8505444" y="1231392"/>
                  </a:lnTo>
                  <a:lnTo>
                    <a:pt x="8505444" y="0"/>
                  </a:lnTo>
                  <a:lnTo>
                    <a:pt x="0" y="0"/>
                  </a:lnTo>
                  <a:lnTo>
                    <a:pt x="0" y="1231392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63165">
              <a:spcBef>
                <a:spcPts val="95"/>
              </a:spcBef>
            </a:pPr>
            <a:r>
              <a:rPr dirty="0"/>
              <a:t>Adaptive</a:t>
            </a:r>
            <a:r>
              <a:rPr spc="-160" dirty="0"/>
              <a:t> </a:t>
            </a:r>
            <a:r>
              <a:rPr dirty="0"/>
              <a:t>Median</a:t>
            </a:r>
            <a:r>
              <a:rPr spc="-160" dirty="0"/>
              <a:t> </a:t>
            </a:r>
            <a:r>
              <a:rPr spc="-10" dirty="0"/>
              <a:t>Filtering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059941" y="1354582"/>
            <a:ext cx="7897495" cy="5099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48895" algn="just">
              <a:spcBef>
                <a:spcPts val="105"/>
              </a:spcBef>
            </a:pPr>
            <a:r>
              <a:rPr sz="3200" dirty="0">
                <a:latin typeface="Arial MT"/>
                <a:cs typeface="Arial MT"/>
              </a:rPr>
              <a:t>The</a:t>
            </a:r>
            <a:r>
              <a:rPr sz="3200" spc="-6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median</a:t>
            </a:r>
            <a:r>
              <a:rPr sz="3200" spc="-3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filter</a:t>
            </a:r>
            <a:r>
              <a:rPr sz="3200" spc="-3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performs</a:t>
            </a:r>
            <a:r>
              <a:rPr sz="3200" spc="-5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relatively</a:t>
            </a:r>
            <a:r>
              <a:rPr sz="3200" spc="-4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well</a:t>
            </a:r>
            <a:r>
              <a:rPr sz="3200" spc="-25" dirty="0">
                <a:latin typeface="Arial MT"/>
                <a:cs typeface="Arial MT"/>
              </a:rPr>
              <a:t> on </a:t>
            </a:r>
            <a:r>
              <a:rPr sz="3200" dirty="0">
                <a:latin typeface="Arial MT"/>
                <a:cs typeface="Arial MT"/>
              </a:rPr>
              <a:t>impulse</a:t>
            </a:r>
            <a:r>
              <a:rPr sz="3200" spc="-3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noise</a:t>
            </a:r>
            <a:r>
              <a:rPr sz="3200" spc="-4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as</a:t>
            </a:r>
            <a:r>
              <a:rPr sz="3200" spc="-4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long</a:t>
            </a:r>
            <a:r>
              <a:rPr sz="3200" spc="-4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as</a:t>
            </a:r>
            <a:r>
              <a:rPr sz="3200" spc="-2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the</a:t>
            </a:r>
            <a:r>
              <a:rPr sz="3200" spc="-6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spatial</a:t>
            </a:r>
            <a:r>
              <a:rPr sz="3200" spc="-25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density </a:t>
            </a:r>
            <a:r>
              <a:rPr sz="3200" dirty="0">
                <a:latin typeface="Arial MT"/>
                <a:cs typeface="Arial MT"/>
              </a:rPr>
              <a:t>of</a:t>
            </a:r>
            <a:r>
              <a:rPr sz="3200" spc="-4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the</a:t>
            </a:r>
            <a:r>
              <a:rPr sz="3200" spc="-3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impulse</a:t>
            </a:r>
            <a:r>
              <a:rPr sz="3200" spc="-3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noise</a:t>
            </a:r>
            <a:r>
              <a:rPr sz="3200" spc="-2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is</a:t>
            </a:r>
            <a:r>
              <a:rPr sz="3200" spc="-3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not</a:t>
            </a:r>
            <a:r>
              <a:rPr sz="3200" spc="-15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large</a:t>
            </a:r>
            <a:endParaRPr sz="3200">
              <a:latin typeface="Arial MT"/>
              <a:cs typeface="Arial MT"/>
            </a:endParaRPr>
          </a:p>
          <a:p>
            <a:pPr marL="12700" marR="5080">
              <a:spcBef>
                <a:spcPts val="770"/>
              </a:spcBef>
            </a:pPr>
            <a:r>
              <a:rPr sz="3200" dirty="0">
                <a:latin typeface="Arial MT"/>
                <a:cs typeface="Arial MT"/>
              </a:rPr>
              <a:t>The</a:t>
            </a:r>
            <a:r>
              <a:rPr sz="3200" spc="-6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adaptive</a:t>
            </a:r>
            <a:r>
              <a:rPr sz="3200" spc="-3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median</a:t>
            </a:r>
            <a:r>
              <a:rPr sz="3200" spc="-6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filter</a:t>
            </a:r>
            <a:r>
              <a:rPr sz="3200" spc="-3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can</a:t>
            </a:r>
            <a:r>
              <a:rPr sz="3200" spc="-4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handle</a:t>
            </a:r>
            <a:r>
              <a:rPr sz="3200" spc="-45" dirty="0">
                <a:latin typeface="Arial MT"/>
                <a:cs typeface="Arial MT"/>
              </a:rPr>
              <a:t> </a:t>
            </a:r>
            <a:r>
              <a:rPr sz="3200" spc="-20" dirty="0">
                <a:latin typeface="Arial MT"/>
                <a:cs typeface="Arial MT"/>
              </a:rPr>
              <a:t>much </a:t>
            </a:r>
            <a:r>
              <a:rPr sz="3200" dirty="0">
                <a:latin typeface="Arial MT"/>
                <a:cs typeface="Arial MT"/>
              </a:rPr>
              <a:t>more</a:t>
            </a:r>
            <a:r>
              <a:rPr sz="3200" spc="-7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spatially</a:t>
            </a:r>
            <a:r>
              <a:rPr sz="3200" spc="-3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dense</a:t>
            </a:r>
            <a:r>
              <a:rPr sz="3200" spc="-5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impulse</a:t>
            </a:r>
            <a:r>
              <a:rPr sz="3200" spc="-5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noise,</a:t>
            </a:r>
            <a:r>
              <a:rPr sz="3200" spc="-45" dirty="0">
                <a:latin typeface="Arial MT"/>
                <a:cs typeface="Arial MT"/>
              </a:rPr>
              <a:t> </a:t>
            </a:r>
            <a:r>
              <a:rPr sz="3200" spc="-25" dirty="0">
                <a:latin typeface="Arial MT"/>
                <a:cs typeface="Arial MT"/>
              </a:rPr>
              <a:t>and </a:t>
            </a:r>
            <a:r>
              <a:rPr sz="3200" dirty="0">
                <a:latin typeface="Arial MT"/>
                <a:cs typeface="Arial MT"/>
              </a:rPr>
              <a:t>also</a:t>
            </a:r>
            <a:r>
              <a:rPr sz="3200" spc="-6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performs</a:t>
            </a:r>
            <a:r>
              <a:rPr sz="3200" spc="-5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some</a:t>
            </a:r>
            <a:r>
              <a:rPr sz="3200" spc="-5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smoothing</a:t>
            </a:r>
            <a:r>
              <a:rPr sz="3200" spc="-4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for</a:t>
            </a:r>
            <a:r>
              <a:rPr sz="3200" spc="-40" dirty="0">
                <a:latin typeface="Arial MT"/>
                <a:cs typeface="Arial MT"/>
              </a:rPr>
              <a:t> </a:t>
            </a:r>
            <a:r>
              <a:rPr sz="3200" spc="-20" dirty="0">
                <a:latin typeface="Arial MT"/>
                <a:cs typeface="Arial MT"/>
              </a:rPr>
              <a:t>non- </a:t>
            </a:r>
            <a:r>
              <a:rPr sz="3200" dirty="0">
                <a:latin typeface="Arial MT"/>
                <a:cs typeface="Arial MT"/>
              </a:rPr>
              <a:t>impulse</a:t>
            </a:r>
            <a:r>
              <a:rPr sz="3200" spc="-50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noise</a:t>
            </a:r>
            <a:endParaRPr sz="3200">
              <a:latin typeface="Arial MT"/>
              <a:cs typeface="Arial MT"/>
            </a:endParaRPr>
          </a:p>
          <a:p>
            <a:pPr marL="12700" marR="73025" algn="just">
              <a:spcBef>
                <a:spcPts val="770"/>
              </a:spcBef>
            </a:pPr>
            <a:r>
              <a:rPr sz="3200" dirty="0">
                <a:latin typeface="Arial MT"/>
                <a:cs typeface="Arial MT"/>
              </a:rPr>
              <a:t>The</a:t>
            </a:r>
            <a:r>
              <a:rPr sz="3200" spc="-5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key</a:t>
            </a:r>
            <a:r>
              <a:rPr sz="3200" spc="-5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insight</a:t>
            </a:r>
            <a:r>
              <a:rPr sz="3200" spc="-3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in</a:t>
            </a:r>
            <a:r>
              <a:rPr sz="3200" spc="-4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the</a:t>
            </a:r>
            <a:r>
              <a:rPr sz="3200" spc="-4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adaptive</a:t>
            </a:r>
            <a:r>
              <a:rPr sz="3200" spc="-5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median</a:t>
            </a:r>
            <a:r>
              <a:rPr sz="3200" spc="-45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filter </a:t>
            </a:r>
            <a:r>
              <a:rPr sz="3200" dirty="0">
                <a:latin typeface="Arial MT"/>
                <a:cs typeface="Arial MT"/>
              </a:rPr>
              <a:t>is</a:t>
            </a:r>
            <a:r>
              <a:rPr sz="3200" spc="-3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that</a:t>
            </a:r>
            <a:r>
              <a:rPr sz="3200" spc="-4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the</a:t>
            </a:r>
            <a:r>
              <a:rPr sz="3200" spc="-4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filter</a:t>
            </a:r>
            <a:r>
              <a:rPr sz="3200" spc="-4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size</a:t>
            </a:r>
            <a:r>
              <a:rPr sz="3200" spc="-4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changes</a:t>
            </a:r>
            <a:r>
              <a:rPr sz="3200" spc="-5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depending</a:t>
            </a:r>
            <a:r>
              <a:rPr sz="3200" spc="-40" dirty="0">
                <a:latin typeface="Arial MT"/>
                <a:cs typeface="Arial MT"/>
              </a:rPr>
              <a:t> </a:t>
            </a:r>
            <a:r>
              <a:rPr sz="3200" spc="-25" dirty="0">
                <a:latin typeface="Arial MT"/>
                <a:cs typeface="Arial MT"/>
              </a:rPr>
              <a:t>on </a:t>
            </a:r>
            <a:r>
              <a:rPr sz="3200" dirty="0">
                <a:latin typeface="Arial MT"/>
                <a:cs typeface="Arial MT"/>
              </a:rPr>
              <a:t>the</a:t>
            </a:r>
            <a:r>
              <a:rPr sz="3200" spc="-4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characteristics</a:t>
            </a:r>
            <a:r>
              <a:rPr sz="3200" spc="-5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of</a:t>
            </a:r>
            <a:r>
              <a:rPr sz="3200" spc="-2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the</a:t>
            </a:r>
            <a:r>
              <a:rPr sz="3200" spc="-40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image</a:t>
            </a:r>
            <a:endParaRPr sz="3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2150363" y="-12191"/>
            <a:ext cx="8531860" cy="1257300"/>
            <a:chOff x="626363" y="-12191"/>
            <a:chExt cx="8531860" cy="1257300"/>
          </a:xfrm>
        </p:grpSpPr>
        <p:sp>
          <p:nvSpPr>
            <p:cNvPr id="4" name="object 4"/>
            <p:cNvSpPr/>
            <p:nvPr/>
          </p:nvSpPr>
          <p:spPr>
            <a:xfrm>
              <a:off x="639317" y="762"/>
              <a:ext cx="8505825" cy="1231900"/>
            </a:xfrm>
            <a:custGeom>
              <a:avLst/>
              <a:gdLst/>
              <a:ahLst/>
              <a:cxnLst/>
              <a:rect l="l" t="t" r="r" b="b"/>
              <a:pathLst>
                <a:path w="8505825" h="1231900">
                  <a:moveTo>
                    <a:pt x="8505444" y="0"/>
                  </a:moveTo>
                  <a:lnTo>
                    <a:pt x="0" y="0"/>
                  </a:lnTo>
                  <a:lnTo>
                    <a:pt x="0" y="1231392"/>
                  </a:lnTo>
                  <a:lnTo>
                    <a:pt x="8505444" y="1231392"/>
                  </a:lnTo>
                  <a:lnTo>
                    <a:pt x="8505444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39317" y="762"/>
              <a:ext cx="8505825" cy="1231900"/>
            </a:xfrm>
            <a:custGeom>
              <a:avLst/>
              <a:gdLst/>
              <a:ahLst/>
              <a:cxnLst/>
              <a:rect l="l" t="t" r="r" b="b"/>
              <a:pathLst>
                <a:path w="8505825" h="1231900">
                  <a:moveTo>
                    <a:pt x="0" y="1231392"/>
                  </a:moveTo>
                  <a:lnTo>
                    <a:pt x="8505444" y="1231392"/>
                  </a:lnTo>
                  <a:lnTo>
                    <a:pt x="8505444" y="0"/>
                  </a:lnTo>
                  <a:lnTo>
                    <a:pt x="0" y="0"/>
                  </a:lnTo>
                  <a:lnTo>
                    <a:pt x="0" y="1231392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853691" y="280163"/>
            <a:ext cx="10949668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13715">
              <a:spcBef>
                <a:spcPts val="95"/>
              </a:spcBef>
            </a:pPr>
            <a:r>
              <a:rPr dirty="0"/>
              <a:t>Adaptive</a:t>
            </a:r>
            <a:r>
              <a:rPr spc="-160" dirty="0"/>
              <a:t> </a:t>
            </a:r>
            <a:r>
              <a:rPr dirty="0"/>
              <a:t>Median</a:t>
            </a:r>
            <a:r>
              <a:rPr spc="-160" dirty="0"/>
              <a:t> </a:t>
            </a:r>
            <a:r>
              <a:rPr dirty="0"/>
              <a:t>Filtering</a:t>
            </a:r>
            <a:r>
              <a:rPr spc="-160" dirty="0"/>
              <a:t> </a:t>
            </a:r>
            <a:r>
              <a:rPr spc="-10" dirty="0"/>
              <a:t>(cont…)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059940" y="1354583"/>
            <a:ext cx="7785100" cy="2073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spcBef>
                <a:spcPts val="105"/>
              </a:spcBef>
            </a:pPr>
            <a:r>
              <a:rPr sz="3200" dirty="0">
                <a:latin typeface="Arial MT"/>
                <a:cs typeface="Arial MT"/>
              </a:rPr>
              <a:t>Remember</a:t>
            </a:r>
            <a:r>
              <a:rPr sz="3200" spc="-5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that</a:t>
            </a:r>
            <a:r>
              <a:rPr sz="3200" spc="-4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filtering</a:t>
            </a:r>
            <a:r>
              <a:rPr sz="3200" spc="-3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looks</a:t>
            </a:r>
            <a:r>
              <a:rPr sz="3200" spc="-4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at</a:t>
            </a:r>
            <a:r>
              <a:rPr sz="3200" spc="-35" dirty="0">
                <a:latin typeface="Arial MT"/>
                <a:cs typeface="Arial MT"/>
              </a:rPr>
              <a:t> </a:t>
            </a:r>
            <a:r>
              <a:rPr sz="3200" spc="-20" dirty="0">
                <a:latin typeface="Arial MT"/>
                <a:cs typeface="Arial MT"/>
              </a:rPr>
              <a:t>each </a:t>
            </a:r>
            <a:r>
              <a:rPr sz="3200" dirty="0">
                <a:latin typeface="Arial MT"/>
                <a:cs typeface="Arial MT"/>
              </a:rPr>
              <a:t>original</a:t>
            </a:r>
            <a:r>
              <a:rPr sz="3200" spc="-3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pixel</a:t>
            </a:r>
            <a:r>
              <a:rPr sz="3200" spc="-5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image</a:t>
            </a:r>
            <a:r>
              <a:rPr sz="3200" spc="-4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in</a:t>
            </a:r>
            <a:r>
              <a:rPr sz="3200" spc="-4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turn</a:t>
            </a:r>
            <a:r>
              <a:rPr sz="3200" spc="-4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and</a:t>
            </a:r>
            <a:r>
              <a:rPr sz="3200" spc="-5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generates</a:t>
            </a:r>
            <a:r>
              <a:rPr sz="3200" spc="-50" dirty="0">
                <a:latin typeface="Arial MT"/>
                <a:cs typeface="Arial MT"/>
              </a:rPr>
              <a:t> a </a:t>
            </a:r>
            <a:r>
              <a:rPr sz="3200" dirty="0">
                <a:latin typeface="Arial MT"/>
                <a:cs typeface="Arial MT"/>
              </a:rPr>
              <a:t>new</a:t>
            </a:r>
            <a:r>
              <a:rPr sz="3200" spc="-5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filtered</a:t>
            </a:r>
            <a:r>
              <a:rPr sz="3200" spc="-30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pixel</a:t>
            </a:r>
            <a:endParaRPr sz="3200">
              <a:latin typeface="Arial MT"/>
              <a:cs typeface="Arial MT"/>
            </a:endParaRPr>
          </a:p>
          <a:p>
            <a:pPr marL="12700">
              <a:spcBef>
                <a:spcPts val="755"/>
              </a:spcBef>
            </a:pPr>
            <a:r>
              <a:rPr sz="3200" dirty="0">
                <a:latin typeface="Arial MT"/>
                <a:cs typeface="Arial MT"/>
              </a:rPr>
              <a:t>First</a:t>
            </a:r>
            <a:r>
              <a:rPr sz="3200" spc="-4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examine</a:t>
            </a:r>
            <a:r>
              <a:rPr sz="3200" spc="-5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the</a:t>
            </a:r>
            <a:r>
              <a:rPr sz="3200" spc="-4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following</a:t>
            </a:r>
            <a:r>
              <a:rPr sz="3200" spc="-35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notation:</a:t>
            </a:r>
            <a:endParaRPr sz="32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75865" y="3503143"/>
            <a:ext cx="1019175" cy="295211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23850" indent="-285750">
              <a:spcBef>
                <a:spcPts val="865"/>
              </a:spcBef>
              <a:buFont typeface="Times New Roman"/>
              <a:buChar char="–"/>
              <a:tabLst>
                <a:tab pos="323850" algn="l"/>
              </a:tabLst>
            </a:pPr>
            <a:r>
              <a:rPr sz="4800" i="1" spc="-30" baseline="13888" dirty="0">
                <a:latin typeface="Times New Roman"/>
                <a:cs typeface="Times New Roman"/>
              </a:rPr>
              <a:t>z</a:t>
            </a:r>
            <a:r>
              <a:rPr sz="2100" i="1" spc="-20" dirty="0">
                <a:latin typeface="Times New Roman"/>
                <a:cs typeface="Times New Roman"/>
              </a:rPr>
              <a:t>min</a:t>
            </a:r>
            <a:endParaRPr sz="2100">
              <a:latin typeface="Times New Roman"/>
              <a:cs typeface="Times New Roman"/>
            </a:endParaRPr>
          </a:p>
          <a:p>
            <a:pPr marL="323850" indent="-285750">
              <a:spcBef>
                <a:spcPts val="770"/>
              </a:spcBef>
              <a:buFont typeface="Times New Roman"/>
              <a:buChar char="–"/>
              <a:tabLst>
                <a:tab pos="323850" algn="l"/>
              </a:tabLst>
            </a:pPr>
            <a:r>
              <a:rPr sz="4800" i="1" spc="-30" baseline="13888" dirty="0">
                <a:latin typeface="Times New Roman"/>
                <a:cs typeface="Times New Roman"/>
              </a:rPr>
              <a:t>z</a:t>
            </a:r>
            <a:r>
              <a:rPr sz="2100" i="1" spc="-20" dirty="0">
                <a:latin typeface="Times New Roman"/>
                <a:cs typeface="Times New Roman"/>
              </a:rPr>
              <a:t>max</a:t>
            </a:r>
            <a:endParaRPr sz="2100">
              <a:latin typeface="Times New Roman"/>
              <a:cs typeface="Times New Roman"/>
            </a:endParaRPr>
          </a:p>
          <a:p>
            <a:pPr marL="323850" indent="-285750">
              <a:lnSpc>
                <a:spcPts val="3829"/>
              </a:lnSpc>
              <a:spcBef>
                <a:spcPts val="765"/>
              </a:spcBef>
              <a:buFont typeface="Times New Roman"/>
              <a:buChar char="–"/>
              <a:tabLst>
                <a:tab pos="323850" algn="l"/>
              </a:tabLst>
            </a:pPr>
            <a:r>
              <a:rPr sz="4800" i="1" spc="-30" baseline="13888" dirty="0">
                <a:latin typeface="Times New Roman"/>
                <a:cs typeface="Times New Roman"/>
              </a:rPr>
              <a:t>z</a:t>
            </a:r>
            <a:r>
              <a:rPr sz="2100" i="1" spc="-20" dirty="0">
                <a:latin typeface="Times New Roman"/>
                <a:cs typeface="Times New Roman"/>
              </a:rPr>
              <a:t>med</a:t>
            </a:r>
            <a:endParaRPr sz="2100">
              <a:latin typeface="Times New Roman"/>
              <a:cs typeface="Times New Roman"/>
            </a:endParaRPr>
          </a:p>
          <a:p>
            <a:pPr marL="323850" indent="-285750">
              <a:lnSpc>
                <a:spcPts val="3829"/>
              </a:lnSpc>
              <a:buFont typeface="Times New Roman"/>
              <a:buChar char="–"/>
              <a:tabLst>
                <a:tab pos="323850" algn="l"/>
              </a:tabLst>
            </a:pPr>
            <a:r>
              <a:rPr sz="3200" i="1" spc="-25" dirty="0">
                <a:latin typeface="Times New Roman"/>
                <a:cs typeface="Times New Roman"/>
              </a:rPr>
              <a:t>z</a:t>
            </a:r>
            <a:r>
              <a:rPr sz="3150" i="1" spc="-37" baseline="-21164" dirty="0">
                <a:latin typeface="Times New Roman"/>
                <a:cs typeface="Times New Roman"/>
              </a:rPr>
              <a:t>xy</a:t>
            </a:r>
            <a:endParaRPr sz="3150" baseline="-21164">
              <a:latin typeface="Times New Roman"/>
              <a:cs typeface="Times New Roman"/>
            </a:endParaRPr>
          </a:p>
          <a:p>
            <a:pPr marL="323850" indent="-285750">
              <a:spcBef>
                <a:spcPts val="1560"/>
              </a:spcBef>
              <a:buFont typeface="Times New Roman"/>
              <a:buChar char="–"/>
              <a:tabLst>
                <a:tab pos="323850" algn="l"/>
              </a:tabLst>
            </a:pPr>
            <a:r>
              <a:rPr sz="4800" i="1" spc="-30" baseline="13888" dirty="0">
                <a:latin typeface="Times New Roman"/>
                <a:cs typeface="Times New Roman"/>
              </a:rPr>
              <a:t>S</a:t>
            </a:r>
            <a:r>
              <a:rPr sz="2100" i="1" spc="-20" dirty="0">
                <a:latin typeface="Times New Roman"/>
                <a:cs typeface="Times New Roman"/>
              </a:rPr>
              <a:t>max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63594" y="3402559"/>
            <a:ext cx="5180330" cy="2983509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8100">
              <a:spcBef>
                <a:spcPts val="865"/>
              </a:spcBef>
            </a:pPr>
            <a:r>
              <a:rPr sz="2800" dirty="0">
                <a:latin typeface="Arial MT"/>
                <a:cs typeface="Arial MT"/>
              </a:rPr>
              <a:t>=</a:t>
            </a:r>
            <a:r>
              <a:rPr sz="2800" spc="-6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minimum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grey</a:t>
            </a:r>
            <a:r>
              <a:rPr sz="2800" spc="-6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level</a:t>
            </a:r>
            <a:r>
              <a:rPr sz="2800" spc="-5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in</a:t>
            </a:r>
            <a:r>
              <a:rPr sz="2800" spc="-20" dirty="0">
                <a:latin typeface="Arial MT"/>
                <a:cs typeface="Arial MT"/>
              </a:rPr>
              <a:t> </a:t>
            </a:r>
            <a:r>
              <a:rPr sz="3200" i="1" spc="-25" dirty="0">
                <a:latin typeface="Times New Roman"/>
                <a:cs typeface="Times New Roman"/>
              </a:rPr>
              <a:t>S</a:t>
            </a:r>
            <a:r>
              <a:rPr sz="3150" i="1" spc="-37" baseline="-21164" dirty="0">
                <a:latin typeface="Times New Roman"/>
                <a:cs typeface="Times New Roman"/>
              </a:rPr>
              <a:t>xy</a:t>
            </a:r>
            <a:endParaRPr sz="3150" baseline="-21164">
              <a:latin typeface="Times New Roman"/>
              <a:cs typeface="Times New Roman"/>
            </a:endParaRPr>
          </a:p>
          <a:p>
            <a:pPr marL="38100">
              <a:spcBef>
                <a:spcPts val="770"/>
              </a:spcBef>
            </a:pPr>
            <a:r>
              <a:rPr sz="2800" dirty="0">
                <a:latin typeface="Arial MT"/>
                <a:cs typeface="Arial MT"/>
              </a:rPr>
              <a:t>=</a:t>
            </a:r>
            <a:r>
              <a:rPr sz="2800" spc="-6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maximum</a:t>
            </a:r>
            <a:r>
              <a:rPr sz="2800" spc="-2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grey</a:t>
            </a:r>
            <a:r>
              <a:rPr sz="2800" spc="-4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level</a:t>
            </a:r>
            <a:r>
              <a:rPr sz="2800" spc="-5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in</a:t>
            </a:r>
            <a:r>
              <a:rPr sz="2800" spc="-25" dirty="0">
                <a:latin typeface="Arial MT"/>
                <a:cs typeface="Arial MT"/>
              </a:rPr>
              <a:t> </a:t>
            </a:r>
            <a:r>
              <a:rPr sz="3200" i="1" spc="-25" dirty="0">
                <a:latin typeface="Times New Roman"/>
                <a:cs typeface="Times New Roman"/>
              </a:rPr>
              <a:t>S</a:t>
            </a:r>
            <a:r>
              <a:rPr sz="3150" i="1" spc="-37" baseline="-21164" dirty="0">
                <a:latin typeface="Times New Roman"/>
                <a:cs typeface="Times New Roman"/>
              </a:rPr>
              <a:t>xy</a:t>
            </a:r>
            <a:endParaRPr sz="3150" baseline="-21164">
              <a:latin typeface="Times New Roman"/>
              <a:cs typeface="Times New Roman"/>
            </a:endParaRPr>
          </a:p>
          <a:p>
            <a:pPr marL="38100">
              <a:spcBef>
                <a:spcPts val="765"/>
              </a:spcBef>
            </a:pPr>
            <a:r>
              <a:rPr sz="2800" dirty="0">
                <a:latin typeface="Arial MT"/>
                <a:cs typeface="Arial MT"/>
              </a:rPr>
              <a:t>=</a:t>
            </a:r>
            <a:r>
              <a:rPr sz="2800" spc="-5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median</a:t>
            </a:r>
            <a:r>
              <a:rPr sz="2800" spc="-3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of</a:t>
            </a:r>
            <a:r>
              <a:rPr sz="2800" spc="-4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grey</a:t>
            </a:r>
            <a:r>
              <a:rPr sz="2800" spc="-4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levels</a:t>
            </a:r>
            <a:r>
              <a:rPr sz="2800" spc="-5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in</a:t>
            </a:r>
            <a:r>
              <a:rPr sz="2800" spc="-15" dirty="0">
                <a:latin typeface="Arial MT"/>
                <a:cs typeface="Arial MT"/>
              </a:rPr>
              <a:t> </a:t>
            </a:r>
            <a:r>
              <a:rPr sz="3200" i="1" spc="-25" dirty="0">
                <a:latin typeface="Times New Roman"/>
                <a:cs typeface="Times New Roman"/>
              </a:rPr>
              <a:t>S</a:t>
            </a:r>
            <a:r>
              <a:rPr sz="3150" i="1" spc="-37" baseline="-21164" dirty="0">
                <a:latin typeface="Times New Roman"/>
                <a:cs typeface="Times New Roman"/>
              </a:rPr>
              <a:t>xy</a:t>
            </a:r>
            <a:endParaRPr sz="3150" baseline="-21164">
              <a:latin typeface="Times New Roman"/>
              <a:cs typeface="Times New Roman"/>
            </a:endParaRPr>
          </a:p>
          <a:p>
            <a:pPr marL="38100">
              <a:spcBef>
                <a:spcPts val="770"/>
              </a:spcBef>
            </a:pPr>
            <a:r>
              <a:rPr sz="2800" dirty="0">
                <a:latin typeface="Arial MT"/>
                <a:cs typeface="Arial MT"/>
              </a:rPr>
              <a:t>=</a:t>
            </a:r>
            <a:r>
              <a:rPr sz="2800" spc="-5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grey</a:t>
            </a:r>
            <a:r>
              <a:rPr sz="2800" spc="-4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level</a:t>
            </a:r>
            <a:r>
              <a:rPr sz="2800" spc="-5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at</a:t>
            </a:r>
            <a:r>
              <a:rPr sz="2800" spc="-5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coordinates</a:t>
            </a:r>
            <a:r>
              <a:rPr sz="2800" spc="-15" dirty="0">
                <a:latin typeface="Arial MT"/>
                <a:cs typeface="Arial MT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(x,</a:t>
            </a:r>
            <a:r>
              <a:rPr sz="3200" i="1" spc="-45" dirty="0">
                <a:latin typeface="Times New Roman"/>
                <a:cs typeface="Times New Roman"/>
              </a:rPr>
              <a:t> </a:t>
            </a:r>
            <a:r>
              <a:rPr sz="3200" i="1" spc="-25" dirty="0">
                <a:latin typeface="Times New Roman"/>
                <a:cs typeface="Times New Roman"/>
              </a:rPr>
              <a:t>y)</a:t>
            </a:r>
            <a:endParaRPr sz="3200">
              <a:latin typeface="Times New Roman"/>
              <a:cs typeface="Times New Roman"/>
            </a:endParaRPr>
          </a:p>
          <a:p>
            <a:pPr marL="38100">
              <a:spcBef>
                <a:spcPts val="770"/>
              </a:spcBef>
            </a:pPr>
            <a:r>
              <a:rPr sz="2800" dirty="0">
                <a:latin typeface="Arial MT"/>
                <a:cs typeface="Arial MT"/>
              </a:rPr>
              <a:t>=maximum</a:t>
            </a:r>
            <a:r>
              <a:rPr sz="2800" spc="-4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allowed</a:t>
            </a:r>
            <a:r>
              <a:rPr sz="2800" spc="-6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size</a:t>
            </a:r>
            <a:r>
              <a:rPr sz="2800" spc="-8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of</a:t>
            </a:r>
            <a:r>
              <a:rPr sz="2800" spc="-45" dirty="0">
                <a:latin typeface="Arial MT"/>
                <a:cs typeface="Arial MT"/>
              </a:rPr>
              <a:t> </a:t>
            </a:r>
            <a:r>
              <a:rPr sz="3200" i="1" spc="-25" dirty="0">
                <a:latin typeface="Times New Roman"/>
                <a:cs typeface="Times New Roman"/>
              </a:rPr>
              <a:t>S</a:t>
            </a:r>
            <a:r>
              <a:rPr sz="3150" i="1" spc="-37" baseline="-21164" dirty="0">
                <a:latin typeface="Times New Roman"/>
                <a:cs typeface="Times New Roman"/>
              </a:rPr>
              <a:t>xy</a:t>
            </a:r>
            <a:endParaRPr sz="3150" baseline="-21164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" name="Google Shape;1370;p186"/>
          <p:cNvSpPr txBox="1">
            <a:spLocks noGrp="1"/>
          </p:cNvSpPr>
          <p:nvPr>
            <p:ph type="title"/>
          </p:nvPr>
        </p:nvSpPr>
        <p:spPr>
          <a:xfrm>
            <a:off x="1995900" y="70567"/>
            <a:ext cx="8222100" cy="102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/>
              <a:t>Adaptive Median Filter Algorithm</a:t>
            </a:r>
            <a:endParaRPr/>
          </a:p>
        </p:txBody>
      </p:sp>
      <p:sp>
        <p:nvSpPr>
          <p:cNvPr id="1371" name="Google Shape;1371;p186"/>
          <p:cNvSpPr txBox="1">
            <a:spLocks noGrp="1"/>
          </p:cNvSpPr>
          <p:nvPr>
            <p:ph type="body" idx="1"/>
          </p:nvPr>
        </p:nvSpPr>
        <p:spPr>
          <a:xfrm>
            <a:off x="1529175" y="1601981"/>
            <a:ext cx="8222100" cy="49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AutoNum type="arabicPeriod"/>
            </a:pPr>
            <a:r>
              <a:rPr lang="en" dirty="0"/>
              <a:t>Set initial window size.</a:t>
            </a:r>
            <a:endParaRPr dirty="0"/>
          </a:p>
          <a:p>
            <a:pPr lvl="1">
              <a:spcBef>
                <a:spcPts val="0"/>
              </a:spcBef>
              <a:buAutoNum type="alphaLcPeriod"/>
            </a:pPr>
            <a:r>
              <a:rPr lang="en" dirty="0"/>
              <a:t>S_xy 	= the support of the filter centerd at (x, y)</a:t>
            </a:r>
            <a:endParaRPr dirty="0"/>
          </a:p>
          <a:p>
            <a:pPr>
              <a:buAutoNum type="arabicPeriod"/>
            </a:pPr>
            <a:r>
              <a:rPr lang="en" dirty="0"/>
              <a:t>Compute the minimum, maximum, and median of the pixels in the window. </a:t>
            </a:r>
            <a:endParaRPr dirty="0"/>
          </a:p>
          <a:p>
            <a:pPr lvl="1">
              <a:spcBef>
                <a:spcPts val="0"/>
              </a:spcBef>
              <a:buAutoNum type="alphaLcPeriod"/>
            </a:pPr>
            <a:r>
              <a:rPr lang="en" dirty="0"/>
              <a:t>z_min = minimum grey level in Sxy </a:t>
            </a:r>
            <a:endParaRPr dirty="0"/>
          </a:p>
          <a:p>
            <a:pPr lvl="1">
              <a:spcBef>
                <a:spcPts val="0"/>
              </a:spcBef>
              <a:buAutoNum type="alphaLcPeriod"/>
            </a:pPr>
            <a:r>
              <a:rPr lang="en" dirty="0"/>
              <a:t>z_max = maximum grey level in Sxy </a:t>
            </a:r>
            <a:endParaRPr dirty="0"/>
          </a:p>
          <a:p>
            <a:pPr lvl="1">
              <a:spcBef>
                <a:spcPts val="0"/>
              </a:spcBef>
              <a:buAutoNum type="alphaLcPeriod"/>
            </a:pPr>
            <a:r>
              <a:rPr lang="en" dirty="0"/>
              <a:t>z_med = median of grey levels in Sxy</a:t>
            </a:r>
            <a:endParaRPr dirty="0"/>
          </a:p>
          <a:p>
            <a:pPr lvl="1">
              <a:spcBef>
                <a:spcPts val="0"/>
              </a:spcBef>
              <a:buAutoNum type="alphaLcPeriod"/>
            </a:pPr>
            <a:r>
              <a:rPr lang="en" dirty="0"/>
              <a:t>z_xy 	= grey level at coordinates (x, y)</a:t>
            </a:r>
            <a:endParaRPr dirty="0"/>
          </a:p>
          <a:p>
            <a:pPr>
              <a:buAutoNum type="arabicPeriod"/>
            </a:pPr>
            <a:r>
              <a:rPr lang="en" dirty="0"/>
              <a:t>Compare the median to the window's boundaries. </a:t>
            </a:r>
            <a:endParaRPr dirty="0"/>
          </a:p>
          <a:p>
            <a:pPr>
              <a:buAutoNum type="arabicPeriod"/>
            </a:pPr>
            <a:r>
              <a:rPr lang="en" dirty="0"/>
              <a:t>If the median is not an impulse, move to the next step. If it is, increase the window size and repeat the process. </a:t>
            </a:r>
            <a:endParaRPr dirty="0"/>
          </a:p>
          <a:p>
            <a:pPr lvl="1">
              <a:spcBef>
                <a:spcPts val="0"/>
              </a:spcBef>
              <a:buAutoNum type="alphaLcPeriod"/>
            </a:pPr>
            <a:r>
              <a:rPr lang="en" dirty="0"/>
              <a:t>S_max = maximum allowed size of Sxy</a:t>
            </a:r>
            <a:endParaRPr dirty="0"/>
          </a:p>
          <a:p>
            <a:pPr>
              <a:buAutoNum type="arabicPeriod"/>
            </a:pPr>
            <a:r>
              <a:rPr lang="en" dirty="0"/>
              <a:t>Replace the current pixel with the median value.</a:t>
            </a:r>
            <a:endParaRPr dirty="0"/>
          </a:p>
        </p:txBody>
      </p:sp>
      <p:sp>
        <p:nvSpPr>
          <p:cNvPr id="1372" name="Google Shape;1372;p186"/>
          <p:cNvSpPr txBox="1">
            <a:spLocks noGrp="1"/>
          </p:cNvSpPr>
          <p:nvPr>
            <p:ph type="sldNum" idx="12"/>
          </p:nvPr>
        </p:nvSpPr>
        <p:spPr>
          <a:xfrm>
            <a:off x="10047541" y="6260831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n">
                <a:solidFill>
                  <a:srgbClr val="737373"/>
                </a:solidFill>
              </a:rPr>
              <a:pPr>
                <a:buClr>
                  <a:srgbClr val="000000"/>
                </a:buClr>
              </a:pPr>
              <a:t>34</a:t>
            </a:fld>
            <a:endParaRPr>
              <a:solidFill>
                <a:srgbClr val="737373"/>
              </a:solidFill>
            </a:endParaRPr>
          </a:p>
        </p:txBody>
      </p:sp>
      <p:sp>
        <p:nvSpPr>
          <p:cNvPr id="1373" name="Google Shape;1373;p186"/>
          <p:cNvSpPr/>
          <p:nvPr/>
        </p:nvSpPr>
        <p:spPr>
          <a:xfrm>
            <a:off x="1993875" y="4438650"/>
            <a:ext cx="7757400" cy="1513544"/>
          </a:xfrm>
          <a:prstGeom prst="rect">
            <a:avLst/>
          </a:prstGeom>
          <a:noFill/>
          <a:ln w="28575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rtl="0">
              <a:buClr>
                <a:srgbClr val="000000"/>
              </a:buClr>
            </a:pPr>
            <a:endParaRPr sz="1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74" name="Google Shape;1374;p1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22717" y="2820331"/>
            <a:ext cx="3599175" cy="1513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2150363" y="-12191"/>
            <a:ext cx="8531860" cy="1257300"/>
            <a:chOff x="626363" y="-12191"/>
            <a:chExt cx="8531860" cy="1257300"/>
          </a:xfrm>
        </p:grpSpPr>
        <p:sp>
          <p:nvSpPr>
            <p:cNvPr id="4" name="object 4"/>
            <p:cNvSpPr/>
            <p:nvPr/>
          </p:nvSpPr>
          <p:spPr>
            <a:xfrm>
              <a:off x="639317" y="762"/>
              <a:ext cx="8505825" cy="1231900"/>
            </a:xfrm>
            <a:custGeom>
              <a:avLst/>
              <a:gdLst/>
              <a:ahLst/>
              <a:cxnLst/>
              <a:rect l="l" t="t" r="r" b="b"/>
              <a:pathLst>
                <a:path w="8505825" h="1231900">
                  <a:moveTo>
                    <a:pt x="8505444" y="0"/>
                  </a:moveTo>
                  <a:lnTo>
                    <a:pt x="0" y="0"/>
                  </a:lnTo>
                  <a:lnTo>
                    <a:pt x="0" y="1231392"/>
                  </a:lnTo>
                  <a:lnTo>
                    <a:pt x="8505444" y="1231392"/>
                  </a:lnTo>
                  <a:lnTo>
                    <a:pt x="8505444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39317" y="762"/>
              <a:ext cx="8505825" cy="1231900"/>
            </a:xfrm>
            <a:custGeom>
              <a:avLst/>
              <a:gdLst/>
              <a:ahLst/>
              <a:cxnLst/>
              <a:rect l="l" t="t" r="r" b="b"/>
              <a:pathLst>
                <a:path w="8505825" h="1231900">
                  <a:moveTo>
                    <a:pt x="0" y="1231392"/>
                  </a:moveTo>
                  <a:lnTo>
                    <a:pt x="8505444" y="1231392"/>
                  </a:lnTo>
                  <a:lnTo>
                    <a:pt x="8505444" y="0"/>
                  </a:lnTo>
                  <a:lnTo>
                    <a:pt x="0" y="0"/>
                  </a:lnTo>
                  <a:lnTo>
                    <a:pt x="0" y="1231392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844166" y="255430"/>
            <a:ext cx="10949668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13715">
              <a:spcBef>
                <a:spcPts val="95"/>
              </a:spcBef>
            </a:pPr>
            <a:r>
              <a:rPr dirty="0"/>
              <a:t>Adaptive</a:t>
            </a:r>
            <a:r>
              <a:rPr spc="-160" dirty="0"/>
              <a:t> </a:t>
            </a:r>
            <a:r>
              <a:rPr dirty="0"/>
              <a:t>Median</a:t>
            </a:r>
            <a:r>
              <a:rPr spc="-160" dirty="0"/>
              <a:t> </a:t>
            </a:r>
            <a:r>
              <a:rPr dirty="0"/>
              <a:t>Filtering</a:t>
            </a:r>
            <a:r>
              <a:rPr spc="-160" dirty="0"/>
              <a:t> </a:t>
            </a:r>
            <a:r>
              <a:rPr spc="-10" dirty="0"/>
              <a:t>(cont…)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059940" y="1304290"/>
            <a:ext cx="145923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3200" dirty="0">
                <a:latin typeface="Times New Roman"/>
                <a:cs typeface="Times New Roman"/>
              </a:rPr>
              <a:t>Level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A: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23970" y="1256472"/>
            <a:ext cx="5957570" cy="5390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 marR="3355340">
              <a:lnSpc>
                <a:spcPct val="110000"/>
              </a:lnSpc>
              <a:spcBef>
                <a:spcPts val="95"/>
              </a:spcBef>
            </a:pPr>
            <a:r>
              <a:rPr sz="3200" i="1" dirty="0">
                <a:latin typeface="Times New Roman"/>
                <a:cs typeface="Times New Roman"/>
              </a:rPr>
              <a:t>A1</a:t>
            </a:r>
            <a:r>
              <a:rPr sz="3200" i="1" spc="-15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= z</a:t>
            </a:r>
            <a:r>
              <a:rPr sz="3150" i="1" baseline="-21164" dirty="0">
                <a:latin typeface="Times New Roman"/>
                <a:cs typeface="Times New Roman"/>
              </a:rPr>
              <a:t>med</a:t>
            </a:r>
            <a:r>
              <a:rPr sz="3150" i="1" spc="405" baseline="-21164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–</a:t>
            </a:r>
            <a:r>
              <a:rPr sz="3200" i="1" spc="-5" dirty="0">
                <a:latin typeface="Times New Roman"/>
                <a:cs typeface="Times New Roman"/>
              </a:rPr>
              <a:t> </a:t>
            </a:r>
            <a:r>
              <a:rPr sz="3200" i="1" spc="-20" dirty="0">
                <a:latin typeface="Times New Roman"/>
                <a:cs typeface="Times New Roman"/>
              </a:rPr>
              <a:t>z</a:t>
            </a:r>
            <a:r>
              <a:rPr sz="3150" i="1" spc="-30" baseline="-21164" dirty="0">
                <a:latin typeface="Times New Roman"/>
                <a:cs typeface="Times New Roman"/>
              </a:rPr>
              <a:t>min </a:t>
            </a:r>
            <a:r>
              <a:rPr sz="3200" i="1" dirty="0">
                <a:latin typeface="Times New Roman"/>
                <a:cs typeface="Times New Roman"/>
              </a:rPr>
              <a:t>A2</a:t>
            </a:r>
            <a:r>
              <a:rPr sz="3200" i="1" spc="-20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=</a:t>
            </a:r>
            <a:r>
              <a:rPr sz="3200" i="1" spc="5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z</a:t>
            </a:r>
            <a:r>
              <a:rPr sz="3150" i="1" baseline="-21164" dirty="0">
                <a:latin typeface="Times New Roman"/>
                <a:cs typeface="Times New Roman"/>
              </a:rPr>
              <a:t>med</a:t>
            </a:r>
            <a:r>
              <a:rPr sz="3150" i="1" spc="412" baseline="-21164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– </a:t>
            </a:r>
            <a:r>
              <a:rPr sz="3200" i="1" spc="-20" dirty="0">
                <a:latin typeface="Times New Roman"/>
                <a:cs typeface="Times New Roman"/>
              </a:rPr>
              <a:t>z</a:t>
            </a:r>
            <a:r>
              <a:rPr sz="3150" i="1" spc="-30" baseline="-21164" dirty="0">
                <a:latin typeface="Times New Roman"/>
                <a:cs typeface="Times New Roman"/>
              </a:rPr>
              <a:t>max</a:t>
            </a:r>
            <a:endParaRPr sz="3150" baseline="-21164">
              <a:latin typeface="Times New Roman"/>
              <a:cs typeface="Times New Roman"/>
            </a:endParaRPr>
          </a:p>
          <a:p>
            <a:pPr marL="38100" marR="148590">
              <a:lnSpc>
                <a:spcPct val="110000"/>
              </a:lnSpc>
              <a:spcBef>
                <a:spcPts val="5"/>
              </a:spcBef>
            </a:pPr>
            <a:r>
              <a:rPr sz="3200" dirty="0">
                <a:latin typeface="Times New Roman"/>
                <a:cs typeface="Times New Roman"/>
              </a:rPr>
              <a:t>If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A1</a:t>
            </a:r>
            <a:r>
              <a:rPr sz="3200" i="1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&gt;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0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and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A2 &lt;</a:t>
            </a:r>
            <a:r>
              <a:rPr sz="3200" i="1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0</a:t>
            </a:r>
            <a:r>
              <a:rPr sz="3200" i="1" dirty="0">
                <a:latin typeface="Times New Roman"/>
                <a:cs typeface="Times New Roman"/>
              </a:rPr>
              <a:t>,</a:t>
            </a:r>
            <a:r>
              <a:rPr sz="3200" i="1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Go to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level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spc="-50" dirty="0">
                <a:latin typeface="Times New Roman"/>
                <a:cs typeface="Times New Roman"/>
              </a:rPr>
              <a:t>B </a:t>
            </a:r>
            <a:r>
              <a:rPr sz="3200" dirty="0">
                <a:latin typeface="Times New Roman"/>
                <a:cs typeface="Times New Roman"/>
              </a:rPr>
              <a:t>Else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increase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the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window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size</a:t>
            </a:r>
            <a:endParaRPr sz="3200">
              <a:latin typeface="Times New Roman"/>
              <a:cs typeface="Times New Roman"/>
            </a:endParaRPr>
          </a:p>
          <a:p>
            <a:pPr marL="38100" marR="30480">
              <a:lnSpc>
                <a:spcPct val="110000"/>
              </a:lnSpc>
            </a:pPr>
            <a:r>
              <a:rPr sz="3200" dirty="0">
                <a:latin typeface="Times New Roman"/>
                <a:cs typeface="Times New Roman"/>
              </a:rPr>
              <a:t>If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window</a:t>
            </a:r>
            <a:r>
              <a:rPr sz="3200" spc="-4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size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≤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repeat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S</a:t>
            </a:r>
            <a:r>
              <a:rPr sz="3150" i="1" baseline="-21164" dirty="0">
                <a:latin typeface="Times New Roman"/>
                <a:cs typeface="Times New Roman"/>
              </a:rPr>
              <a:t>max</a:t>
            </a:r>
            <a:r>
              <a:rPr sz="3150" i="1" spc="367" baseline="-21164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level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spc="-50" dirty="0">
                <a:latin typeface="Times New Roman"/>
                <a:cs typeface="Times New Roman"/>
              </a:rPr>
              <a:t>A </a:t>
            </a:r>
            <a:r>
              <a:rPr sz="3200" dirty="0">
                <a:latin typeface="Times New Roman"/>
                <a:cs typeface="Times New Roman"/>
              </a:rPr>
              <a:t>Else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output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i="1" spc="-20" dirty="0">
                <a:latin typeface="Times New Roman"/>
                <a:cs typeface="Times New Roman"/>
              </a:rPr>
              <a:t>z</a:t>
            </a:r>
            <a:r>
              <a:rPr sz="3150" i="1" spc="-30" baseline="-21164" dirty="0">
                <a:latin typeface="Times New Roman"/>
                <a:cs typeface="Times New Roman"/>
              </a:rPr>
              <a:t>med</a:t>
            </a:r>
            <a:endParaRPr sz="3150" baseline="-21164">
              <a:latin typeface="Times New Roman"/>
              <a:cs typeface="Times New Roman"/>
            </a:endParaRPr>
          </a:p>
          <a:p>
            <a:pPr marL="38100" marR="3564254">
              <a:lnSpc>
                <a:spcPts val="4230"/>
              </a:lnSpc>
              <a:spcBef>
                <a:spcPts val="200"/>
              </a:spcBef>
            </a:pPr>
            <a:r>
              <a:rPr sz="3200" i="1" dirty="0">
                <a:latin typeface="Times New Roman"/>
                <a:cs typeface="Times New Roman"/>
              </a:rPr>
              <a:t>B1</a:t>
            </a:r>
            <a:r>
              <a:rPr sz="3200" i="1" spc="-20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=</a:t>
            </a:r>
            <a:r>
              <a:rPr sz="3200" i="1" spc="-10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z</a:t>
            </a:r>
            <a:r>
              <a:rPr sz="3150" i="1" baseline="-21164" dirty="0">
                <a:latin typeface="Times New Roman"/>
                <a:cs typeface="Times New Roman"/>
              </a:rPr>
              <a:t>xy</a:t>
            </a:r>
            <a:r>
              <a:rPr sz="3150" i="1" spc="427" baseline="-21164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–</a:t>
            </a:r>
            <a:r>
              <a:rPr sz="3200" i="1" spc="-10" dirty="0">
                <a:latin typeface="Times New Roman"/>
                <a:cs typeface="Times New Roman"/>
              </a:rPr>
              <a:t> </a:t>
            </a:r>
            <a:r>
              <a:rPr sz="3200" i="1" spc="-20" dirty="0">
                <a:latin typeface="Times New Roman"/>
                <a:cs typeface="Times New Roman"/>
              </a:rPr>
              <a:t>z</a:t>
            </a:r>
            <a:r>
              <a:rPr sz="3150" i="1" spc="-30" baseline="-21164" dirty="0">
                <a:latin typeface="Times New Roman"/>
                <a:cs typeface="Times New Roman"/>
              </a:rPr>
              <a:t>min </a:t>
            </a:r>
            <a:r>
              <a:rPr sz="3200" i="1" dirty="0">
                <a:latin typeface="Times New Roman"/>
                <a:cs typeface="Times New Roman"/>
              </a:rPr>
              <a:t>B2</a:t>
            </a:r>
            <a:r>
              <a:rPr sz="3200" i="1" spc="-20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=</a:t>
            </a:r>
            <a:r>
              <a:rPr sz="3200" i="1" spc="-10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z</a:t>
            </a:r>
            <a:r>
              <a:rPr sz="3150" i="1" baseline="-21164" dirty="0">
                <a:latin typeface="Times New Roman"/>
                <a:cs typeface="Times New Roman"/>
              </a:rPr>
              <a:t>xy</a:t>
            </a:r>
            <a:r>
              <a:rPr sz="3150" i="1" spc="427" baseline="-21164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–</a:t>
            </a:r>
            <a:r>
              <a:rPr sz="3200" i="1" spc="-10" dirty="0">
                <a:latin typeface="Times New Roman"/>
                <a:cs typeface="Times New Roman"/>
              </a:rPr>
              <a:t> </a:t>
            </a:r>
            <a:r>
              <a:rPr sz="3200" i="1" spc="-20" dirty="0">
                <a:latin typeface="Times New Roman"/>
                <a:cs typeface="Times New Roman"/>
              </a:rPr>
              <a:t>z</a:t>
            </a:r>
            <a:r>
              <a:rPr sz="3150" i="1" spc="-30" baseline="-21164" dirty="0">
                <a:latin typeface="Times New Roman"/>
                <a:cs typeface="Times New Roman"/>
              </a:rPr>
              <a:t>max</a:t>
            </a:r>
            <a:endParaRPr sz="3150" baseline="-21164">
              <a:latin typeface="Times New Roman"/>
              <a:cs typeface="Times New Roman"/>
            </a:endParaRPr>
          </a:p>
          <a:p>
            <a:pPr marL="38100">
              <a:spcBef>
                <a:spcPts val="175"/>
              </a:spcBef>
            </a:pPr>
            <a:r>
              <a:rPr sz="3200" dirty="0">
                <a:latin typeface="Times New Roman"/>
                <a:cs typeface="Times New Roman"/>
              </a:rPr>
              <a:t>If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B1</a:t>
            </a:r>
            <a:r>
              <a:rPr sz="3200" i="1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&gt;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0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and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B2 &lt;</a:t>
            </a:r>
            <a:r>
              <a:rPr sz="3200" i="1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0</a:t>
            </a:r>
            <a:r>
              <a:rPr sz="3200" i="1" dirty="0">
                <a:latin typeface="Times New Roman"/>
                <a:cs typeface="Times New Roman"/>
              </a:rPr>
              <a:t>,</a:t>
            </a:r>
            <a:r>
              <a:rPr sz="3200" i="1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output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i="1" spc="-25" dirty="0">
                <a:latin typeface="Times New Roman"/>
                <a:cs typeface="Times New Roman"/>
              </a:rPr>
              <a:t>z</a:t>
            </a:r>
            <a:r>
              <a:rPr sz="3150" i="1" spc="-37" baseline="-21164" dirty="0">
                <a:latin typeface="Times New Roman"/>
                <a:cs typeface="Times New Roman"/>
              </a:rPr>
              <a:t>xy</a:t>
            </a:r>
            <a:endParaRPr sz="3150" baseline="-21164">
              <a:latin typeface="Times New Roman"/>
              <a:cs typeface="Times New Roman"/>
            </a:endParaRPr>
          </a:p>
          <a:p>
            <a:pPr marL="38100">
              <a:spcBef>
                <a:spcPts val="385"/>
              </a:spcBef>
            </a:pPr>
            <a:r>
              <a:rPr sz="3200" dirty="0">
                <a:latin typeface="Times New Roman"/>
                <a:cs typeface="Times New Roman"/>
              </a:rPr>
              <a:t>Else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output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i="1" spc="-20" dirty="0">
                <a:latin typeface="Times New Roman"/>
                <a:cs typeface="Times New Roman"/>
              </a:rPr>
              <a:t>z</a:t>
            </a:r>
            <a:r>
              <a:rPr sz="3150" i="1" spc="-30" baseline="-21164" dirty="0">
                <a:latin typeface="Times New Roman"/>
                <a:cs typeface="Times New Roman"/>
              </a:rPr>
              <a:t>med</a:t>
            </a:r>
            <a:endParaRPr sz="3150" baseline="-21164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59940" y="4523614"/>
            <a:ext cx="143637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200" dirty="0">
                <a:latin typeface="Times New Roman"/>
                <a:cs typeface="Times New Roman"/>
              </a:rPr>
              <a:t>Level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B: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" name="Google Shape;1387;p188"/>
          <p:cNvSpPr/>
          <p:nvPr/>
        </p:nvSpPr>
        <p:spPr>
          <a:xfrm>
            <a:off x="1317625" y="17850"/>
            <a:ext cx="9368100" cy="68580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rtl="0"/>
            <a:endParaRPr/>
          </a:p>
        </p:txBody>
      </p:sp>
      <p:sp>
        <p:nvSpPr>
          <p:cNvPr id="1388" name="Google Shape;1388;p188"/>
          <p:cNvSpPr txBox="1"/>
          <p:nvPr/>
        </p:nvSpPr>
        <p:spPr>
          <a:xfrm>
            <a:off x="4953000" y="17850"/>
            <a:ext cx="2714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l" rtl="0"/>
            <a:r>
              <a:rPr lang="en" sz="2800">
                <a:solidFill>
                  <a:srgbClr val="FF00FF"/>
                </a:solidFill>
                <a:latin typeface="Caveat SemiBold"/>
                <a:ea typeface="Caveat SemiBold"/>
                <a:cs typeface="Caveat SemiBold"/>
                <a:sym typeface="Caveat SemiBold"/>
              </a:rPr>
              <a:t>Example</a:t>
            </a:r>
            <a:endParaRPr sz="2800">
              <a:solidFill>
                <a:srgbClr val="FF00FF"/>
              </a:solidFill>
              <a:latin typeface="Caveat SemiBold"/>
              <a:ea typeface="Caveat SemiBold"/>
              <a:cs typeface="Caveat SemiBold"/>
              <a:sym typeface="Caveat SemiBold"/>
            </a:endParaRPr>
          </a:p>
        </p:txBody>
      </p:sp>
      <p:pic>
        <p:nvPicPr>
          <p:cNvPr id="1389" name="Google Shape;1389;p1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1327" y="633451"/>
            <a:ext cx="4209276" cy="247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0" name="Google Shape;1390;p1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65876" y="745400"/>
            <a:ext cx="4151625" cy="17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1" name="Google Shape;1391;p188"/>
          <p:cNvSpPr/>
          <p:nvPr/>
        </p:nvSpPr>
        <p:spPr>
          <a:xfrm>
            <a:off x="1543050" y="635000"/>
            <a:ext cx="1397100" cy="873000"/>
          </a:xfrm>
          <a:prstGeom prst="rect">
            <a:avLst/>
          </a:prstGeom>
          <a:noFill/>
          <a:ln w="28575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rtl="0"/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92" name="Google Shape;1392;p188"/>
          <p:cNvSpPr txBox="1"/>
          <p:nvPr/>
        </p:nvSpPr>
        <p:spPr>
          <a:xfrm>
            <a:off x="1920875" y="3397251"/>
            <a:ext cx="87789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l" rtl="0"/>
            <a:r>
              <a:rPr lang="en" b="1">
                <a:solidFill>
                  <a:srgbClr val="FF00FF"/>
                </a:solidFill>
                <a:latin typeface="Roboto"/>
                <a:ea typeface="Roboto"/>
                <a:cs typeface="Roboto"/>
                <a:sym typeface="Roboto"/>
              </a:rPr>
              <a:t>Z_min = 0, z_med = 151, z_max = 156, z_xy = 0</a:t>
            </a:r>
            <a:endParaRPr b="1">
              <a:solidFill>
                <a:srgbClr val="FF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93" name="Google Shape;1393;p188"/>
          <p:cNvSpPr txBox="1"/>
          <p:nvPr/>
        </p:nvSpPr>
        <p:spPr>
          <a:xfrm>
            <a:off x="1971750" y="876200"/>
            <a:ext cx="539700" cy="3303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rtl="0"/>
            <a:r>
              <a:rPr lang="en" sz="1600" b="1" dirty="0">
                <a:solidFill>
                  <a:srgbClr val="FF00FF"/>
                </a:solidFill>
                <a:latin typeface="Roboto"/>
                <a:ea typeface="Roboto"/>
                <a:cs typeface="Roboto"/>
                <a:sym typeface="Roboto"/>
              </a:rPr>
              <a:t>151</a:t>
            </a:r>
            <a:endParaRPr sz="1600" b="1" dirty="0">
              <a:solidFill>
                <a:srgbClr val="FF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94" name="Google Shape;1394;p188"/>
          <p:cNvSpPr/>
          <p:nvPr/>
        </p:nvSpPr>
        <p:spPr>
          <a:xfrm>
            <a:off x="2000250" y="635000"/>
            <a:ext cx="1492200" cy="873000"/>
          </a:xfrm>
          <a:prstGeom prst="rect">
            <a:avLst/>
          </a:prstGeom>
          <a:noFill/>
          <a:ln w="2857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rtl="0"/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95" name="Google Shape;1395;p188"/>
          <p:cNvSpPr txBox="1"/>
          <p:nvPr/>
        </p:nvSpPr>
        <p:spPr>
          <a:xfrm>
            <a:off x="1920900" y="3708401"/>
            <a:ext cx="87789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l" rtl="0"/>
            <a:r>
              <a:rPr lang="en" b="1">
                <a:solidFill>
                  <a:srgbClr val="00FF00"/>
                </a:solidFill>
                <a:latin typeface="Roboto"/>
                <a:ea typeface="Roboto"/>
                <a:cs typeface="Roboto"/>
                <a:sym typeface="Roboto"/>
              </a:rPr>
              <a:t>Z_min = 0, z_med = 153, z_max = 156, z_xy = 150</a:t>
            </a:r>
            <a:endParaRPr b="1">
              <a:solidFill>
                <a:srgbClr val="00FF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96" name="Google Shape;1396;p188"/>
          <p:cNvSpPr/>
          <p:nvPr/>
        </p:nvSpPr>
        <p:spPr>
          <a:xfrm>
            <a:off x="2969863" y="635000"/>
            <a:ext cx="1492200" cy="873000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rtl="0"/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97" name="Google Shape;1397;p188"/>
          <p:cNvSpPr txBox="1"/>
          <p:nvPr/>
        </p:nvSpPr>
        <p:spPr>
          <a:xfrm>
            <a:off x="1920875" y="4000501"/>
            <a:ext cx="87789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l" rtl="0"/>
            <a:r>
              <a:rPr lang="en" b="1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Z_min = 0, z_med = 152, z_max = 255, z_xy = 255</a:t>
            </a:r>
            <a:endParaRPr b="1">
              <a:solidFill>
                <a:srgbClr val="FFFF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98" name="Google Shape;1398;p188"/>
          <p:cNvSpPr txBox="1"/>
          <p:nvPr/>
        </p:nvSpPr>
        <p:spPr>
          <a:xfrm>
            <a:off x="3446125" y="841251"/>
            <a:ext cx="539700" cy="43085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l" rtl="0"/>
            <a:r>
              <a:rPr lang="en" sz="1600" b="1" dirty="0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152</a:t>
            </a:r>
            <a:endParaRPr sz="1600" b="1" dirty="0">
              <a:solidFill>
                <a:srgbClr val="FFFF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2150363" y="-12191"/>
            <a:ext cx="8531860" cy="1257300"/>
            <a:chOff x="626363" y="-12191"/>
            <a:chExt cx="8531860" cy="1257300"/>
          </a:xfrm>
        </p:grpSpPr>
        <p:sp>
          <p:nvSpPr>
            <p:cNvPr id="4" name="object 4"/>
            <p:cNvSpPr/>
            <p:nvPr/>
          </p:nvSpPr>
          <p:spPr>
            <a:xfrm>
              <a:off x="639317" y="762"/>
              <a:ext cx="8505825" cy="1231900"/>
            </a:xfrm>
            <a:custGeom>
              <a:avLst/>
              <a:gdLst/>
              <a:ahLst/>
              <a:cxnLst/>
              <a:rect l="l" t="t" r="r" b="b"/>
              <a:pathLst>
                <a:path w="8505825" h="1231900">
                  <a:moveTo>
                    <a:pt x="8505444" y="0"/>
                  </a:moveTo>
                  <a:lnTo>
                    <a:pt x="0" y="0"/>
                  </a:lnTo>
                  <a:lnTo>
                    <a:pt x="0" y="1231392"/>
                  </a:lnTo>
                  <a:lnTo>
                    <a:pt x="8505444" y="1231392"/>
                  </a:lnTo>
                  <a:lnTo>
                    <a:pt x="8505444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39317" y="762"/>
              <a:ext cx="8505825" cy="1231900"/>
            </a:xfrm>
            <a:custGeom>
              <a:avLst/>
              <a:gdLst/>
              <a:ahLst/>
              <a:cxnLst/>
              <a:rect l="l" t="t" r="r" b="b"/>
              <a:pathLst>
                <a:path w="8505825" h="1231900">
                  <a:moveTo>
                    <a:pt x="0" y="1231392"/>
                  </a:moveTo>
                  <a:lnTo>
                    <a:pt x="8505444" y="1231392"/>
                  </a:lnTo>
                  <a:lnTo>
                    <a:pt x="8505444" y="0"/>
                  </a:lnTo>
                  <a:lnTo>
                    <a:pt x="0" y="0"/>
                  </a:lnTo>
                  <a:lnTo>
                    <a:pt x="0" y="1231392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818066" y="280163"/>
            <a:ext cx="10949668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13715">
              <a:spcBef>
                <a:spcPts val="95"/>
              </a:spcBef>
            </a:pPr>
            <a:r>
              <a:rPr dirty="0"/>
              <a:t>Adaptive</a:t>
            </a:r>
            <a:r>
              <a:rPr spc="-160" dirty="0"/>
              <a:t> </a:t>
            </a:r>
            <a:r>
              <a:rPr dirty="0"/>
              <a:t>Median</a:t>
            </a:r>
            <a:r>
              <a:rPr spc="-160" dirty="0"/>
              <a:t> </a:t>
            </a:r>
            <a:r>
              <a:rPr dirty="0"/>
              <a:t>Filtering</a:t>
            </a:r>
            <a:r>
              <a:rPr spc="-160" dirty="0"/>
              <a:t> </a:t>
            </a:r>
            <a:r>
              <a:rPr spc="-10" dirty="0"/>
              <a:t>(cont…)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xfrm>
            <a:off x="2238589" y="1354583"/>
            <a:ext cx="10529145" cy="256031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spcBef>
                <a:spcPts val="105"/>
              </a:spcBef>
            </a:pPr>
            <a:r>
              <a:rPr dirty="0"/>
              <a:t>The</a:t>
            </a:r>
            <a:r>
              <a:rPr spc="-65" dirty="0"/>
              <a:t> </a:t>
            </a:r>
            <a:r>
              <a:rPr dirty="0"/>
              <a:t>key</a:t>
            </a:r>
            <a:r>
              <a:rPr spc="-30" dirty="0"/>
              <a:t> </a:t>
            </a:r>
            <a:r>
              <a:rPr dirty="0"/>
              <a:t>to</a:t>
            </a:r>
            <a:r>
              <a:rPr spc="-35" dirty="0"/>
              <a:t> </a:t>
            </a:r>
            <a:r>
              <a:rPr dirty="0"/>
              <a:t>understanding</a:t>
            </a:r>
            <a:r>
              <a:rPr spc="-65" dirty="0"/>
              <a:t> </a:t>
            </a:r>
            <a:r>
              <a:rPr dirty="0"/>
              <a:t>the</a:t>
            </a:r>
            <a:r>
              <a:rPr spc="-45" dirty="0"/>
              <a:t> </a:t>
            </a:r>
            <a:r>
              <a:rPr dirty="0"/>
              <a:t>algorithm</a:t>
            </a:r>
            <a:r>
              <a:rPr spc="-30" dirty="0"/>
              <a:t> </a:t>
            </a:r>
            <a:r>
              <a:rPr dirty="0"/>
              <a:t>is</a:t>
            </a:r>
            <a:r>
              <a:rPr spc="-35" dirty="0"/>
              <a:t> </a:t>
            </a:r>
            <a:r>
              <a:rPr spc="-25" dirty="0"/>
              <a:t>to </a:t>
            </a:r>
            <a:r>
              <a:rPr dirty="0"/>
              <a:t>remember</a:t>
            </a:r>
            <a:r>
              <a:rPr spc="-75" dirty="0"/>
              <a:t> </a:t>
            </a:r>
            <a:r>
              <a:rPr dirty="0"/>
              <a:t>that</a:t>
            </a:r>
            <a:r>
              <a:rPr spc="-50" dirty="0"/>
              <a:t> </a:t>
            </a:r>
            <a:r>
              <a:rPr dirty="0"/>
              <a:t>the</a:t>
            </a:r>
            <a:r>
              <a:rPr spc="-45" dirty="0"/>
              <a:t> </a:t>
            </a:r>
            <a:r>
              <a:rPr dirty="0"/>
              <a:t>adaptive</a:t>
            </a:r>
            <a:r>
              <a:rPr spc="-65" dirty="0"/>
              <a:t> </a:t>
            </a:r>
            <a:r>
              <a:rPr dirty="0"/>
              <a:t>median</a:t>
            </a:r>
            <a:r>
              <a:rPr spc="-50" dirty="0"/>
              <a:t> </a:t>
            </a:r>
            <a:r>
              <a:rPr spc="-10" dirty="0"/>
              <a:t>filter </a:t>
            </a:r>
            <a:r>
              <a:rPr dirty="0"/>
              <a:t>has</a:t>
            </a:r>
            <a:r>
              <a:rPr spc="-35" dirty="0"/>
              <a:t> </a:t>
            </a:r>
            <a:r>
              <a:rPr dirty="0"/>
              <a:t>three</a:t>
            </a:r>
            <a:r>
              <a:rPr spc="-45" dirty="0"/>
              <a:t> </a:t>
            </a:r>
            <a:r>
              <a:rPr spc="-10" dirty="0"/>
              <a:t>purposes:</a:t>
            </a:r>
          </a:p>
          <a:p>
            <a:pPr marL="839469" indent="-285750">
              <a:spcBef>
                <a:spcPts val="690"/>
              </a:spcBef>
              <a:buChar char="–"/>
              <a:tabLst>
                <a:tab pos="839469" algn="l"/>
              </a:tabLst>
            </a:pPr>
            <a:r>
              <a:rPr sz="2800" dirty="0"/>
              <a:t>Remove</a:t>
            </a:r>
            <a:r>
              <a:rPr sz="2800" spc="-85" dirty="0"/>
              <a:t> </a:t>
            </a:r>
            <a:r>
              <a:rPr sz="2800" dirty="0"/>
              <a:t>impulse</a:t>
            </a:r>
            <a:r>
              <a:rPr sz="2800" spc="-80" dirty="0"/>
              <a:t> </a:t>
            </a:r>
            <a:r>
              <a:rPr sz="2800" spc="-20" dirty="0"/>
              <a:t>noise</a:t>
            </a:r>
            <a:endParaRPr sz="2800"/>
          </a:p>
          <a:p>
            <a:pPr marL="839469" indent="-285750">
              <a:spcBef>
                <a:spcPts val="670"/>
              </a:spcBef>
              <a:buChar char="–"/>
              <a:tabLst>
                <a:tab pos="839469" algn="l"/>
              </a:tabLst>
            </a:pPr>
            <a:r>
              <a:rPr sz="2800" dirty="0"/>
              <a:t>Provide</a:t>
            </a:r>
            <a:r>
              <a:rPr sz="2800" spc="-90" dirty="0"/>
              <a:t> </a:t>
            </a:r>
            <a:r>
              <a:rPr sz="2800" dirty="0"/>
              <a:t>smoothing</a:t>
            </a:r>
            <a:r>
              <a:rPr sz="2800" spc="-75" dirty="0"/>
              <a:t> </a:t>
            </a:r>
            <a:r>
              <a:rPr sz="2800" dirty="0"/>
              <a:t>of</a:t>
            </a:r>
            <a:r>
              <a:rPr sz="2800" spc="-90" dirty="0"/>
              <a:t> </a:t>
            </a:r>
            <a:r>
              <a:rPr sz="2800" dirty="0"/>
              <a:t>other</a:t>
            </a:r>
            <a:r>
              <a:rPr sz="2800" spc="-90" dirty="0"/>
              <a:t> </a:t>
            </a:r>
            <a:r>
              <a:rPr sz="2800" spc="-10" dirty="0"/>
              <a:t>noise</a:t>
            </a:r>
            <a:endParaRPr sz="2800"/>
          </a:p>
          <a:p>
            <a:pPr marL="839469" indent="-285750">
              <a:spcBef>
                <a:spcPts val="675"/>
              </a:spcBef>
              <a:buChar char="–"/>
              <a:tabLst>
                <a:tab pos="839469" algn="l"/>
              </a:tabLst>
            </a:pPr>
            <a:r>
              <a:rPr sz="2800" dirty="0"/>
              <a:t>Reduce</a:t>
            </a:r>
            <a:r>
              <a:rPr sz="2800" spc="-95" dirty="0"/>
              <a:t> </a:t>
            </a:r>
            <a:r>
              <a:rPr sz="2800" spc="-10" dirty="0"/>
              <a:t>distortion</a:t>
            </a:r>
            <a:endParaRPr sz="28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2150363" y="-12191"/>
            <a:ext cx="8531860" cy="1257300"/>
            <a:chOff x="626363" y="-12191"/>
            <a:chExt cx="8531860" cy="1257300"/>
          </a:xfrm>
        </p:grpSpPr>
        <p:sp>
          <p:nvSpPr>
            <p:cNvPr id="4" name="object 4"/>
            <p:cNvSpPr/>
            <p:nvPr/>
          </p:nvSpPr>
          <p:spPr>
            <a:xfrm>
              <a:off x="639317" y="762"/>
              <a:ext cx="8505825" cy="1231900"/>
            </a:xfrm>
            <a:custGeom>
              <a:avLst/>
              <a:gdLst/>
              <a:ahLst/>
              <a:cxnLst/>
              <a:rect l="l" t="t" r="r" b="b"/>
              <a:pathLst>
                <a:path w="8505825" h="1231900">
                  <a:moveTo>
                    <a:pt x="8505444" y="0"/>
                  </a:moveTo>
                  <a:lnTo>
                    <a:pt x="0" y="0"/>
                  </a:lnTo>
                  <a:lnTo>
                    <a:pt x="0" y="1231392"/>
                  </a:lnTo>
                  <a:lnTo>
                    <a:pt x="8505444" y="1231392"/>
                  </a:lnTo>
                  <a:lnTo>
                    <a:pt x="8505444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39317" y="762"/>
              <a:ext cx="8505825" cy="1231900"/>
            </a:xfrm>
            <a:custGeom>
              <a:avLst/>
              <a:gdLst/>
              <a:ahLst/>
              <a:cxnLst/>
              <a:rect l="l" t="t" r="r" b="b"/>
              <a:pathLst>
                <a:path w="8505825" h="1231900">
                  <a:moveTo>
                    <a:pt x="0" y="1231392"/>
                  </a:moveTo>
                  <a:lnTo>
                    <a:pt x="8505444" y="1231392"/>
                  </a:lnTo>
                  <a:lnTo>
                    <a:pt x="8505444" y="0"/>
                  </a:lnTo>
                  <a:lnTo>
                    <a:pt x="0" y="0"/>
                  </a:lnTo>
                  <a:lnTo>
                    <a:pt x="0" y="1231392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53920">
              <a:spcBef>
                <a:spcPts val="95"/>
              </a:spcBef>
            </a:pPr>
            <a:r>
              <a:rPr dirty="0"/>
              <a:t>Adaptive</a:t>
            </a:r>
            <a:r>
              <a:rPr spc="-135" dirty="0"/>
              <a:t> </a:t>
            </a:r>
            <a:r>
              <a:rPr dirty="0"/>
              <a:t>Filtering</a:t>
            </a:r>
            <a:r>
              <a:rPr spc="-145" dirty="0"/>
              <a:t> </a:t>
            </a:r>
            <a:r>
              <a:rPr spc="-10" dirty="0"/>
              <a:t>Example</a:t>
            </a: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96993" y="2323892"/>
            <a:ext cx="8620750" cy="2723805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1539037" y="1636776"/>
            <a:ext cx="184666" cy="5029200"/>
          </a:xfrm>
          <a:prstGeom prst="rect">
            <a:avLst/>
          </a:prstGeom>
        </p:spPr>
        <p:txBody>
          <a:bodyPr vert="vert270" wrap="square" lIns="0" tIns="12700" rIns="0" bIns="0" rtlCol="0">
            <a:spAutoFit/>
          </a:bodyPr>
          <a:lstStyle/>
          <a:p>
            <a:pPr marL="87630"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Images</a:t>
            </a:r>
            <a:r>
              <a:rPr sz="12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taken</a:t>
            </a:r>
            <a:r>
              <a:rPr sz="12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from</a:t>
            </a:r>
            <a:r>
              <a:rPr sz="12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Gonzalez</a:t>
            </a:r>
            <a:r>
              <a:rPr sz="12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&amp;</a:t>
            </a:r>
            <a:r>
              <a:rPr sz="12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Woods,</a:t>
            </a:r>
            <a:r>
              <a:rPr sz="12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Digital</a:t>
            </a:r>
            <a:r>
              <a:rPr sz="12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Image</a:t>
            </a:r>
            <a:r>
              <a:rPr sz="12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Processing</a:t>
            </a:r>
            <a:r>
              <a:rPr sz="12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 MT"/>
                <a:cs typeface="Arial MT"/>
              </a:rPr>
              <a:t>(2002)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950415" y="5053965"/>
            <a:ext cx="267335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 indent="-4445" algn="ctr">
              <a:spcBef>
                <a:spcPts val="100"/>
              </a:spcBef>
            </a:pPr>
            <a:r>
              <a:rPr dirty="0">
                <a:latin typeface="Arial MT"/>
                <a:cs typeface="Arial MT"/>
              </a:rPr>
              <a:t>Image</a:t>
            </a:r>
            <a:r>
              <a:rPr spc="-2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corrupted</a:t>
            </a:r>
            <a:r>
              <a:rPr spc="-2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by</a:t>
            </a:r>
            <a:r>
              <a:rPr spc="-25" dirty="0">
                <a:latin typeface="Arial MT"/>
                <a:cs typeface="Arial MT"/>
              </a:rPr>
              <a:t> </a:t>
            </a:r>
            <a:r>
              <a:rPr spc="-20" dirty="0">
                <a:latin typeface="Arial MT"/>
                <a:cs typeface="Arial MT"/>
              </a:rPr>
              <a:t>salt </a:t>
            </a:r>
            <a:r>
              <a:rPr dirty="0">
                <a:latin typeface="Arial MT"/>
                <a:cs typeface="Arial MT"/>
              </a:rPr>
              <a:t>and</a:t>
            </a:r>
            <a:r>
              <a:rPr spc="-2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pepper</a:t>
            </a:r>
            <a:r>
              <a:rPr spc="-2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noise</a:t>
            </a:r>
            <a:r>
              <a:rPr spc="-15" dirty="0">
                <a:latin typeface="Arial MT"/>
                <a:cs typeface="Arial MT"/>
              </a:rPr>
              <a:t> </a:t>
            </a:r>
            <a:r>
              <a:rPr spc="-20" dirty="0">
                <a:latin typeface="Arial MT"/>
                <a:cs typeface="Arial MT"/>
              </a:rPr>
              <a:t>with </a:t>
            </a:r>
            <a:r>
              <a:rPr dirty="0">
                <a:latin typeface="Arial MT"/>
                <a:cs typeface="Arial MT"/>
              </a:rPr>
              <a:t>probabilities</a:t>
            </a:r>
            <a:r>
              <a:rPr spc="-5" dirty="0">
                <a:latin typeface="Arial MT"/>
                <a:cs typeface="Arial MT"/>
              </a:rPr>
              <a:t> </a:t>
            </a:r>
            <a:r>
              <a:rPr i="1" dirty="0">
                <a:latin typeface="Arial"/>
                <a:cs typeface="Arial"/>
              </a:rPr>
              <a:t>P</a:t>
            </a:r>
            <a:r>
              <a:rPr i="1" baseline="-20833" dirty="0">
                <a:latin typeface="Arial"/>
                <a:cs typeface="Arial"/>
              </a:rPr>
              <a:t>a</a:t>
            </a:r>
            <a:r>
              <a:rPr i="1" spc="187" baseline="-20833" dirty="0">
                <a:latin typeface="Arial"/>
                <a:cs typeface="Arial"/>
              </a:rPr>
              <a:t> </a:t>
            </a:r>
            <a:r>
              <a:rPr dirty="0">
                <a:latin typeface="Arial MT"/>
                <a:cs typeface="Arial MT"/>
              </a:rPr>
              <a:t>=</a:t>
            </a:r>
            <a:r>
              <a:rPr spc="-35" dirty="0">
                <a:latin typeface="Arial MT"/>
                <a:cs typeface="Arial MT"/>
              </a:rPr>
              <a:t> </a:t>
            </a:r>
            <a:r>
              <a:rPr i="1" spc="-10" dirty="0">
                <a:latin typeface="Arial"/>
                <a:cs typeface="Arial"/>
              </a:rPr>
              <a:t>P</a:t>
            </a:r>
            <a:r>
              <a:rPr i="1" spc="-15" baseline="-20833" dirty="0">
                <a:latin typeface="Arial"/>
                <a:cs typeface="Arial"/>
              </a:rPr>
              <a:t>b</a:t>
            </a:r>
            <a:r>
              <a:rPr spc="-10" dirty="0">
                <a:latin typeface="Arial MT"/>
                <a:cs typeface="Arial MT"/>
              </a:rPr>
              <a:t>=0.25</a:t>
            </a:r>
            <a:endParaRPr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904360" y="5053965"/>
            <a:ext cx="25787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spcBef>
                <a:spcPts val="100"/>
              </a:spcBef>
            </a:pPr>
            <a:r>
              <a:rPr dirty="0">
                <a:latin typeface="Arial MT"/>
                <a:cs typeface="Arial MT"/>
              </a:rPr>
              <a:t>Result</a:t>
            </a:r>
            <a:r>
              <a:rPr spc="-1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of</a:t>
            </a:r>
            <a:r>
              <a:rPr spc="-3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filtering</a:t>
            </a:r>
            <a:r>
              <a:rPr spc="-2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with</a:t>
            </a:r>
            <a:r>
              <a:rPr spc="2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a</a:t>
            </a:r>
            <a:r>
              <a:rPr spc="-25" dirty="0">
                <a:latin typeface="Arial MT"/>
                <a:cs typeface="Arial MT"/>
              </a:rPr>
              <a:t> </a:t>
            </a:r>
            <a:r>
              <a:rPr spc="-50" dirty="0">
                <a:latin typeface="Arial MT"/>
                <a:cs typeface="Arial MT"/>
              </a:rPr>
              <a:t>7</a:t>
            </a:r>
            <a:endParaRPr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</a:pPr>
            <a:r>
              <a:rPr dirty="0">
                <a:latin typeface="Arial MT"/>
                <a:cs typeface="Arial MT"/>
              </a:rPr>
              <a:t>*</a:t>
            </a:r>
            <a:r>
              <a:rPr spc="-1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7</a:t>
            </a:r>
            <a:r>
              <a:rPr spc="-2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median</a:t>
            </a:r>
            <a:r>
              <a:rPr spc="-5" dirty="0">
                <a:latin typeface="Arial MT"/>
                <a:cs typeface="Arial MT"/>
              </a:rPr>
              <a:t> </a:t>
            </a:r>
            <a:r>
              <a:rPr spc="-10" dirty="0">
                <a:latin typeface="Arial MT"/>
                <a:cs typeface="Arial MT"/>
              </a:rPr>
              <a:t>filter</a:t>
            </a:r>
            <a:endParaRPr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826756" y="5053965"/>
            <a:ext cx="25469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47345">
              <a:spcBef>
                <a:spcPts val="100"/>
              </a:spcBef>
            </a:pPr>
            <a:r>
              <a:rPr dirty="0">
                <a:latin typeface="Arial MT"/>
                <a:cs typeface="Arial MT"/>
              </a:rPr>
              <a:t>Result</a:t>
            </a:r>
            <a:r>
              <a:rPr spc="-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of</a:t>
            </a:r>
            <a:r>
              <a:rPr spc="-25" dirty="0">
                <a:latin typeface="Arial MT"/>
                <a:cs typeface="Arial MT"/>
              </a:rPr>
              <a:t> </a:t>
            </a:r>
            <a:r>
              <a:rPr spc="-10" dirty="0">
                <a:latin typeface="Arial MT"/>
                <a:cs typeface="Arial MT"/>
              </a:rPr>
              <a:t>adaptive </a:t>
            </a:r>
            <a:r>
              <a:rPr dirty="0">
                <a:latin typeface="Arial MT"/>
                <a:cs typeface="Arial MT"/>
              </a:rPr>
              <a:t>median</a:t>
            </a:r>
            <a:r>
              <a:rPr spc="-2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filtering</a:t>
            </a:r>
            <a:r>
              <a:rPr spc="-2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with</a:t>
            </a:r>
            <a:r>
              <a:rPr spc="1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i</a:t>
            </a:r>
            <a:r>
              <a:rPr spc="-2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=</a:t>
            </a:r>
            <a:r>
              <a:rPr spc="-20" dirty="0">
                <a:latin typeface="Arial MT"/>
                <a:cs typeface="Arial MT"/>
              </a:rPr>
              <a:t> </a:t>
            </a:r>
            <a:r>
              <a:rPr spc="-50" dirty="0">
                <a:latin typeface="Arial MT"/>
                <a:cs typeface="Arial MT"/>
              </a:rPr>
              <a:t>7</a:t>
            </a:r>
            <a:endParaRPr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2150363" y="-12191"/>
            <a:ext cx="8531860" cy="1257300"/>
            <a:chOff x="626363" y="-12191"/>
            <a:chExt cx="8531860" cy="1257300"/>
          </a:xfrm>
        </p:grpSpPr>
        <p:sp>
          <p:nvSpPr>
            <p:cNvPr id="4" name="object 4"/>
            <p:cNvSpPr/>
            <p:nvPr/>
          </p:nvSpPr>
          <p:spPr>
            <a:xfrm>
              <a:off x="639317" y="762"/>
              <a:ext cx="8505825" cy="1231900"/>
            </a:xfrm>
            <a:custGeom>
              <a:avLst/>
              <a:gdLst/>
              <a:ahLst/>
              <a:cxnLst/>
              <a:rect l="l" t="t" r="r" b="b"/>
              <a:pathLst>
                <a:path w="8505825" h="1231900">
                  <a:moveTo>
                    <a:pt x="8505444" y="0"/>
                  </a:moveTo>
                  <a:lnTo>
                    <a:pt x="0" y="0"/>
                  </a:lnTo>
                  <a:lnTo>
                    <a:pt x="0" y="1231392"/>
                  </a:lnTo>
                  <a:lnTo>
                    <a:pt x="8505444" y="1231392"/>
                  </a:lnTo>
                  <a:lnTo>
                    <a:pt x="8505444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39317" y="762"/>
              <a:ext cx="8505825" cy="1231900"/>
            </a:xfrm>
            <a:custGeom>
              <a:avLst/>
              <a:gdLst/>
              <a:ahLst/>
              <a:cxnLst/>
              <a:rect l="l" t="t" r="r" b="b"/>
              <a:pathLst>
                <a:path w="8505825" h="1231900">
                  <a:moveTo>
                    <a:pt x="0" y="1231392"/>
                  </a:moveTo>
                  <a:lnTo>
                    <a:pt x="8505444" y="1231392"/>
                  </a:lnTo>
                  <a:lnTo>
                    <a:pt x="8505444" y="0"/>
                  </a:lnTo>
                  <a:lnTo>
                    <a:pt x="0" y="0"/>
                  </a:lnTo>
                  <a:lnTo>
                    <a:pt x="0" y="1231392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-19050" y="343207"/>
            <a:ext cx="10949668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920615">
              <a:spcBef>
                <a:spcPts val="95"/>
              </a:spcBef>
            </a:pPr>
            <a:r>
              <a:rPr dirty="0"/>
              <a:t>Periodic</a:t>
            </a:r>
            <a:r>
              <a:rPr spc="-145" dirty="0"/>
              <a:t> </a:t>
            </a:r>
            <a:r>
              <a:rPr spc="-10" dirty="0"/>
              <a:t>Noise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059941" y="1354582"/>
            <a:ext cx="5079365" cy="46113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spcBef>
                <a:spcPts val="105"/>
              </a:spcBef>
            </a:pPr>
            <a:r>
              <a:rPr sz="3200" dirty="0">
                <a:latin typeface="Arial MT"/>
                <a:cs typeface="Arial MT"/>
              </a:rPr>
              <a:t>Typically</a:t>
            </a:r>
            <a:r>
              <a:rPr sz="3200" spc="-4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arises</a:t>
            </a:r>
            <a:r>
              <a:rPr sz="3200" spc="-4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due</a:t>
            </a:r>
            <a:r>
              <a:rPr sz="3200" spc="-20" dirty="0">
                <a:latin typeface="Arial MT"/>
                <a:cs typeface="Arial MT"/>
              </a:rPr>
              <a:t> </a:t>
            </a:r>
            <a:r>
              <a:rPr sz="3200" spc="-25" dirty="0">
                <a:latin typeface="Arial MT"/>
                <a:cs typeface="Arial MT"/>
              </a:rPr>
              <a:t>to </a:t>
            </a:r>
            <a:r>
              <a:rPr sz="3200" dirty="0">
                <a:latin typeface="Arial MT"/>
                <a:cs typeface="Arial MT"/>
              </a:rPr>
              <a:t>electrical</a:t>
            </a:r>
            <a:r>
              <a:rPr sz="3200" spc="-6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or</a:t>
            </a:r>
            <a:r>
              <a:rPr sz="3200" spc="-60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electromagnetic interference</a:t>
            </a:r>
            <a:endParaRPr sz="3200">
              <a:latin typeface="Arial MT"/>
              <a:cs typeface="Arial MT"/>
            </a:endParaRPr>
          </a:p>
          <a:p>
            <a:pPr marL="12700" marR="343535">
              <a:spcBef>
                <a:spcPts val="770"/>
              </a:spcBef>
            </a:pPr>
            <a:r>
              <a:rPr sz="3200" dirty="0">
                <a:latin typeface="Arial MT"/>
                <a:cs typeface="Arial MT"/>
              </a:rPr>
              <a:t>Gives</a:t>
            </a:r>
            <a:r>
              <a:rPr sz="3200" spc="-5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rise</a:t>
            </a:r>
            <a:r>
              <a:rPr sz="3200" spc="-3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to</a:t>
            </a:r>
            <a:r>
              <a:rPr sz="3200" spc="-3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regular</a:t>
            </a:r>
            <a:r>
              <a:rPr sz="3200" spc="-30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noise </a:t>
            </a:r>
            <a:r>
              <a:rPr sz="3200" dirty="0">
                <a:latin typeface="Arial MT"/>
                <a:cs typeface="Arial MT"/>
              </a:rPr>
              <a:t>patterns</a:t>
            </a:r>
            <a:r>
              <a:rPr sz="3200" spc="-6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in</a:t>
            </a:r>
            <a:r>
              <a:rPr sz="3200" spc="-3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an</a:t>
            </a:r>
            <a:r>
              <a:rPr sz="3200" spc="-35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image</a:t>
            </a:r>
            <a:endParaRPr sz="3200">
              <a:latin typeface="Arial MT"/>
              <a:cs typeface="Arial MT"/>
            </a:endParaRPr>
          </a:p>
          <a:p>
            <a:pPr marL="12700" marR="321310">
              <a:spcBef>
                <a:spcPts val="770"/>
              </a:spcBef>
            </a:pPr>
            <a:r>
              <a:rPr sz="3200" dirty="0">
                <a:latin typeface="Arial MT"/>
                <a:cs typeface="Arial MT"/>
              </a:rPr>
              <a:t>Frequency</a:t>
            </a:r>
            <a:r>
              <a:rPr sz="3200" spc="-85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domain </a:t>
            </a:r>
            <a:r>
              <a:rPr sz="3200" dirty="0">
                <a:latin typeface="Arial MT"/>
                <a:cs typeface="Arial MT"/>
              </a:rPr>
              <a:t>techniques</a:t>
            </a:r>
            <a:r>
              <a:rPr sz="3200" spc="-5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in</a:t>
            </a:r>
            <a:r>
              <a:rPr sz="3200" spc="-3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the</a:t>
            </a:r>
            <a:r>
              <a:rPr sz="3200" spc="-50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Fourier </a:t>
            </a:r>
            <a:r>
              <a:rPr sz="3200" dirty="0">
                <a:latin typeface="Arial MT"/>
                <a:cs typeface="Arial MT"/>
              </a:rPr>
              <a:t>domain</a:t>
            </a:r>
            <a:r>
              <a:rPr sz="3200" spc="-5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are</a:t>
            </a:r>
            <a:r>
              <a:rPr sz="3200" spc="-5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most</a:t>
            </a:r>
            <a:r>
              <a:rPr sz="3200" spc="-35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effective </a:t>
            </a:r>
            <a:r>
              <a:rPr sz="3200" dirty="0">
                <a:latin typeface="Arial MT"/>
                <a:cs typeface="Arial MT"/>
              </a:rPr>
              <a:t>at</a:t>
            </a:r>
            <a:r>
              <a:rPr sz="3200" spc="-5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removing</a:t>
            </a:r>
            <a:r>
              <a:rPr sz="3200" spc="-6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periodic</a:t>
            </a:r>
            <a:r>
              <a:rPr sz="3200" spc="-45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noise</a:t>
            </a:r>
            <a:endParaRPr sz="3200">
              <a:latin typeface="Arial MT"/>
              <a:cs typeface="Arial MT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47698" y="1450671"/>
            <a:ext cx="3110163" cy="4746622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1539037" y="1636776"/>
            <a:ext cx="184666" cy="5029200"/>
          </a:xfrm>
          <a:prstGeom prst="rect">
            <a:avLst/>
          </a:prstGeom>
        </p:spPr>
        <p:txBody>
          <a:bodyPr vert="vert270" wrap="square" lIns="0" tIns="12700" rIns="0" bIns="0" rtlCol="0">
            <a:spAutoFit/>
          </a:bodyPr>
          <a:lstStyle/>
          <a:p>
            <a:pPr marL="87630"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Images</a:t>
            </a:r>
            <a:r>
              <a:rPr sz="12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taken</a:t>
            </a:r>
            <a:r>
              <a:rPr sz="12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from</a:t>
            </a:r>
            <a:r>
              <a:rPr sz="12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Gonzalez</a:t>
            </a:r>
            <a:r>
              <a:rPr sz="12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&amp;</a:t>
            </a:r>
            <a:r>
              <a:rPr sz="12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Woods,</a:t>
            </a:r>
            <a:r>
              <a:rPr sz="12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Digital</a:t>
            </a:r>
            <a:r>
              <a:rPr sz="12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Image</a:t>
            </a:r>
            <a:r>
              <a:rPr sz="12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Processing</a:t>
            </a:r>
            <a:r>
              <a:rPr sz="12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 MT"/>
                <a:cs typeface="Arial MT"/>
              </a:rPr>
              <a:t>(2002)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2150363" y="-12191"/>
            <a:ext cx="8531860" cy="1257300"/>
            <a:chOff x="626363" y="-12191"/>
            <a:chExt cx="8531860" cy="1257300"/>
          </a:xfrm>
        </p:grpSpPr>
        <p:sp>
          <p:nvSpPr>
            <p:cNvPr id="4" name="object 4"/>
            <p:cNvSpPr/>
            <p:nvPr/>
          </p:nvSpPr>
          <p:spPr>
            <a:xfrm>
              <a:off x="639317" y="762"/>
              <a:ext cx="8505825" cy="1231900"/>
            </a:xfrm>
            <a:custGeom>
              <a:avLst/>
              <a:gdLst/>
              <a:ahLst/>
              <a:cxnLst/>
              <a:rect l="l" t="t" r="r" b="b"/>
              <a:pathLst>
                <a:path w="8505825" h="1231900">
                  <a:moveTo>
                    <a:pt x="8505444" y="0"/>
                  </a:moveTo>
                  <a:lnTo>
                    <a:pt x="0" y="0"/>
                  </a:lnTo>
                  <a:lnTo>
                    <a:pt x="0" y="1231392"/>
                  </a:lnTo>
                  <a:lnTo>
                    <a:pt x="8505444" y="1231392"/>
                  </a:lnTo>
                  <a:lnTo>
                    <a:pt x="8505444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39317" y="762"/>
              <a:ext cx="8505825" cy="1231900"/>
            </a:xfrm>
            <a:custGeom>
              <a:avLst/>
              <a:gdLst/>
              <a:ahLst/>
              <a:cxnLst/>
              <a:rect l="l" t="t" r="r" b="b"/>
              <a:pathLst>
                <a:path w="8505825" h="1231900">
                  <a:moveTo>
                    <a:pt x="0" y="1231392"/>
                  </a:moveTo>
                  <a:lnTo>
                    <a:pt x="8505444" y="1231392"/>
                  </a:lnTo>
                  <a:lnTo>
                    <a:pt x="8505444" y="0"/>
                  </a:lnTo>
                  <a:lnTo>
                    <a:pt x="0" y="0"/>
                  </a:lnTo>
                  <a:lnTo>
                    <a:pt x="0" y="1231392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880717" y="1357630"/>
            <a:ext cx="8224520" cy="4799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spcBef>
                <a:spcPts val="100"/>
              </a:spcBef>
              <a:buChar char="•"/>
              <a:tabLst>
                <a:tab pos="355600" algn="l"/>
              </a:tabLst>
            </a:pPr>
            <a:r>
              <a:rPr sz="2700" dirty="0">
                <a:latin typeface="Arial MT"/>
                <a:cs typeface="Arial MT"/>
              </a:rPr>
              <a:t>The</a:t>
            </a:r>
            <a:r>
              <a:rPr sz="2700" spc="-20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purpose</a:t>
            </a:r>
            <a:r>
              <a:rPr sz="2700" spc="-10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of</a:t>
            </a:r>
            <a:r>
              <a:rPr sz="2700" spc="-15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image</a:t>
            </a:r>
            <a:r>
              <a:rPr sz="2700" spc="-10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restoration</a:t>
            </a:r>
            <a:r>
              <a:rPr sz="2700" spc="-30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is</a:t>
            </a:r>
            <a:r>
              <a:rPr sz="2700" spc="-10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to</a:t>
            </a:r>
            <a:r>
              <a:rPr sz="2700" spc="-10" dirty="0">
                <a:latin typeface="Arial MT"/>
                <a:cs typeface="Arial MT"/>
              </a:rPr>
              <a:t> "compensate </a:t>
            </a:r>
            <a:r>
              <a:rPr sz="2700" dirty="0">
                <a:latin typeface="Arial MT"/>
                <a:cs typeface="Arial MT"/>
              </a:rPr>
              <a:t>for"</a:t>
            </a:r>
            <a:r>
              <a:rPr sz="2700" spc="-20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or</a:t>
            </a:r>
            <a:r>
              <a:rPr sz="2700" spc="-15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"undo"</a:t>
            </a:r>
            <a:r>
              <a:rPr sz="2700" spc="-25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defects</a:t>
            </a:r>
            <a:r>
              <a:rPr sz="2700" spc="-45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which</a:t>
            </a:r>
            <a:r>
              <a:rPr sz="2700" spc="-15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degrade</a:t>
            </a:r>
            <a:r>
              <a:rPr sz="2700" spc="-35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an</a:t>
            </a:r>
            <a:r>
              <a:rPr sz="2700" spc="-15" dirty="0">
                <a:latin typeface="Arial MT"/>
                <a:cs typeface="Arial MT"/>
              </a:rPr>
              <a:t> </a:t>
            </a:r>
            <a:r>
              <a:rPr sz="2700" spc="-10" dirty="0">
                <a:latin typeface="Arial MT"/>
                <a:cs typeface="Arial MT"/>
              </a:rPr>
              <a:t>image.</a:t>
            </a:r>
            <a:endParaRPr sz="2700">
              <a:latin typeface="Arial MT"/>
              <a:cs typeface="Arial MT"/>
            </a:endParaRPr>
          </a:p>
          <a:p>
            <a:pPr marL="355600" marR="241935" indent="-342900">
              <a:spcBef>
                <a:spcPts val="650"/>
              </a:spcBef>
              <a:buChar char="•"/>
              <a:tabLst>
                <a:tab pos="355600" algn="l"/>
              </a:tabLst>
            </a:pPr>
            <a:r>
              <a:rPr sz="2700" dirty="0">
                <a:latin typeface="Arial MT"/>
                <a:cs typeface="Arial MT"/>
              </a:rPr>
              <a:t>Degradation</a:t>
            </a:r>
            <a:r>
              <a:rPr sz="2700" spc="-15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comes</a:t>
            </a:r>
            <a:r>
              <a:rPr sz="2700" spc="-10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in</a:t>
            </a:r>
            <a:r>
              <a:rPr sz="2700" spc="-25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many</a:t>
            </a:r>
            <a:r>
              <a:rPr sz="2700" spc="-5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forms</a:t>
            </a:r>
            <a:r>
              <a:rPr sz="2700" spc="-10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such</a:t>
            </a:r>
            <a:r>
              <a:rPr sz="2700" spc="-35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as</a:t>
            </a:r>
            <a:r>
              <a:rPr sz="2700" spc="-10" dirty="0">
                <a:latin typeface="Arial MT"/>
                <a:cs typeface="Arial MT"/>
              </a:rPr>
              <a:t> motion </a:t>
            </a:r>
            <a:r>
              <a:rPr sz="2700" dirty="0">
                <a:latin typeface="Arial MT"/>
                <a:cs typeface="Arial MT"/>
              </a:rPr>
              <a:t>blur,</a:t>
            </a:r>
            <a:r>
              <a:rPr sz="2700" spc="-20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noise,</a:t>
            </a:r>
            <a:r>
              <a:rPr sz="2700" spc="-10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and</a:t>
            </a:r>
            <a:r>
              <a:rPr sz="2700" spc="-25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camera </a:t>
            </a:r>
            <a:r>
              <a:rPr sz="2700" i="1" spc="-10" dirty="0">
                <a:latin typeface="Arial"/>
                <a:cs typeface="Arial"/>
              </a:rPr>
              <a:t>misfocus</a:t>
            </a:r>
            <a:r>
              <a:rPr sz="2700" spc="-10" dirty="0">
                <a:latin typeface="Arial MT"/>
                <a:cs typeface="Arial MT"/>
              </a:rPr>
              <a:t>.</a:t>
            </a:r>
            <a:endParaRPr sz="2700">
              <a:latin typeface="Arial MT"/>
              <a:cs typeface="Arial MT"/>
            </a:endParaRPr>
          </a:p>
          <a:p>
            <a:pPr marL="355600" marR="335915" indent="-342900">
              <a:spcBef>
                <a:spcPts val="645"/>
              </a:spcBef>
              <a:buChar char="•"/>
              <a:tabLst>
                <a:tab pos="355600" algn="l"/>
              </a:tabLst>
            </a:pPr>
            <a:r>
              <a:rPr sz="2700" dirty="0">
                <a:latin typeface="Arial MT"/>
                <a:cs typeface="Arial MT"/>
              </a:rPr>
              <a:t>In</a:t>
            </a:r>
            <a:r>
              <a:rPr sz="2700" spc="-10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cases</a:t>
            </a:r>
            <a:r>
              <a:rPr sz="2700" spc="-20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like</a:t>
            </a:r>
            <a:r>
              <a:rPr sz="2700" spc="-10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motion</a:t>
            </a:r>
            <a:r>
              <a:rPr sz="2700" spc="-5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blur,</a:t>
            </a:r>
            <a:r>
              <a:rPr sz="2700" spc="-5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it</a:t>
            </a:r>
            <a:r>
              <a:rPr sz="2700" spc="-10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is</a:t>
            </a:r>
            <a:r>
              <a:rPr sz="2700" spc="-5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possible</a:t>
            </a:r>
            <a:r>
              <a:rPr sz="2700" spc="-30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to</a:t>
            </a:r>
            <a:r>
              <a:rPr sz="2700" spc="-5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come</a:t>
            </a:r>
            <a:r>
              <a:rPr sz="2700" spc="-5" dirty="0">
                <a:latin typeface="Arial MT"/>
                <a:cs typeface="Arial MT"/>
              </a:rPr>
              <a:t> </a:t>
            </a:r>
            <a:r>
              <a:rPr sz="2700" spc="-25" dirty="0">
                <a:latin typeface="Arial MT"/>
                <a:cs typeface="Arial MT"/>
              </a:rPr>
              <a:t>up </a:t>
            </a:r>
            <a:r>
              <a:rPr sz="2700" dirty="0">
                <a:latin typeface="Arial MT"/>
                <a:cs typeface="Arial MT"/>
              </a:rPr>
              <a:t>with</a:t>
            </a:r>
            <a:r>
              <a:rPr sz="2700" spc="-15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a</a:t>
            </a:r>
            <a:r>
              <a:rPr sz="2700" spc="-20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very</a:t>
            </a:r>
            <a:r>
              <a:rPr sz="2700" spc="-10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good</a:t>
            </a:r>
            <a:r>
              <a:rPr sz="2700" spc="-25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estimate</a:t>
            </a:r>
            <a:r>
              <a:rPr sz="2700" spc="-10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of</a:t>
            </a:r>
            <a:r>
              <a:rPr sz="2700" spc="-10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the</a:t>
            </a:r>
            <a:r>
              <a:rPr sz="2700" spc="-10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actual</a:t>
            </a:r>
            <a:r>
              <a:rPr sz="2700" spc="-30" dirty="0">
                <a:latin typeface="Arial MT"/>
                <a:cs typeface="Arial MT"/>
              </a:rPr>
              <a:t> </a:t>
            </a:r>
            <a:r>
              <a:rPr sz="2700" spc="-10" dirty="0">
                <a:latin typeface="Arial MT"/>
                <a:cs typeface="Arial MT"/>
              </a:rPr>
              <a:t>blurring </a:t>
            </a:r>
            <a:r>
              <a:rPr sz="2700" dirty="0">
                <a:latin typeface="Arial MT"/>
                <a:cs typeface="Arial MT"/>
              </a:rPr>
              <a:t>function</a:t>
            </a:r>
            <a:r>
              <a:rPr sz="2700" spc="-40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and</a:t>
            </a:r>
            <a:r>
              <a:rPr sz="2700" spc="-15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"undo"</a:t>
            </a:r>
            <a:r>
              <a:rPr sz="2700" spc="-20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the</a:t>
            </a:r>
            <a:r>
              <a:rPr sz="2700" spc="-30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blur</a:t>
            </a:r>
            <a:r>
              <a:rPr sz="2700" spc="-15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to</a:t>
            </a:r>
            <a:r>
              <a:rPr sz="2700" spc="-20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restore</a:t>
            </a:r>
            <a:r>
              <a:rPr sz="2700" spc="-35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the</a:t>
            </a:r>
            <a:r>
              <a:rPr sz="2700" spc="-15" dirty="0">
                <a:latin typeface="Arial MT"/>
                <a:cs typeface="Arial MT"/>
              </a:rPr>
              <a:t> </a:t>
            </a:r>
            <a:r>
              <a:rPr sz="2700" spc="-10" dirty="0">
                <a:latin typeface="Arial MT"/>
                <a:cs typeface="Arial MT"/>
              </a:rPr>
              <a:t>original image.</a:t>
            </a:r>
            <a:endParaRPr sz="2700">
              <a:latin typeface="Arial MT"/>
              <a:cs typeface="Arial MT"/>
            </a:endParaRPr>
          </a:p>
          <a:p>
            <a:pPr marL="355600" marR="31115" indent="-342900">
              <a:spcBef>
                <a:spcPts val="655"/>
              </a:spcBef>
              <a:buChar char="•"/>
              <a:tabLst>
                <a:tab pos="355600" algn="l"/>
              </a:tabLst>
            </a:pPr>
            <a:r>
              <a:rPr sz="2700" dirty="0">
                <a:latin typeface="Arial MT"/>
                <a:cs typeface="Arial MT"/>
              </a:rPr>
              <a:t>In</a:t>
            </a:r>
            <a:r>
              <a:rPr sz="2700" spc="-15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cases</a:t>
            </a:r>
            <a:r>
              <a:rPr sz="2700" spc="-35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where</a:t>
            </a:r>
            <a:r>
              <a:rPr sz="2700" spc="-15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the</a:t>
            </a:r>
            <a:r>
              <a:rPr sz="2700" spc="-15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image</a:t>
            </a:r>
            <a:r>
              <a:rPr sz="2700" spc="-15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is</a:t>
            </a:r>
            <a:r>
              <a:rPr sz="2700" spc="-15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corrupted</a:t>
            </a:r>
            <a:r>
              <a:rPr sz="2700" spc="-25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by</a:t>
            </a:r>
            <a:r>
              <a:rPr sz="2700" spc="-15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noise,</a:t>
            </a:r>
            <a:r>
              <a:rPr sz="2700" spc="-30" dirty="0">
                <a:latin typeface="Arial MT"/>
                <a:cs typeface="Arial MT"/>
              </a:rPr>
              <a:t> </a:t>
            </a:r>
            <a:r>
              <a:rPr sz="2700" spc="-25" dirty="0">
                <a:latin typeface="Arial MT"/>
                <a:cs typeface="Arial MT"/>
              </a:rPr>
              <a:t>the </a:t>
            </a:r>
            <a:r>
              <a:rPr sz="2700" dirty="0">
                <a:latin typeface="Arial MT"/>
                <a:cs typeface="Arial MT"/>
              </a:rPr>
              <a:t>best</a:t>
            </a:r>
            <a:r>
              <a:rPr sz="2700" spc="-25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we</a:t>
            </a:r>
            <a:r>
              <a:rPr sz="2700" spc="-5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may</a:t>
            </a:r>
            <a:r>
              <a:rPr sz="2700" spc="-10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hope</a:t>
            </a:r>
            <a:r>
              <a:rPr sz="2700" spc="-5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to</a:t>
            </a:r>
            <a:r>
              <a:rPr sz="2700" spc="-10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do</a:t>
            </a:r>
            <a:r>
              <a:rPr sz="2700" spc="-5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is</a:t>
            </a:r>
            <a:r>
              <a:rPr sz="2700" spc="-10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to</a:t>
            </a:r>
            <a:r>
              <a:rPr sz="2700" spc="-20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compensate</a:t>
            </a:r>
            <a:r>
              <a:rPr sz="2700" spc="-10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for</a:t>
            </a:r>
            <a:r>
              <a:rPr sz="2700" spc="-5" dirty="0">
                <a:latin typeface="Arial MT"/>
                <a:cs typeface="Arial MT"/>
              </a:rPr>
              <a:t> </a:t>
            </a:r>
            <a:r>
              <a:rPr sz="2700" spc="-25" dirty="0">
                <a:latin typeface="Arial MT"/>
                <a:cs typeface="Arial MT"/>
              </a:rPr>
              <a:t>the </a:t>
            </a:r>
            <a:r>
              <a:rPr sz="2700" dirty="0">
                <a:latin typeface="Arial MT"/>
                <a:cs typeface="Arial MT"/>
              </a:rPr>
              <a:t>degradation</a:t>
            </a:r>
            <a:r>
              <a:rPr sz="2700" spc="-35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it</a:t>
            </a:r>
            <a:r>
              <a:rPr sz="2700" spc="-25" dirty="0">
                <a:latin typeface="Arial MT"/>
                <a:cs typeface="Arial MT"/>
              </a:rPr>
              <a:t> </a:t>
            </a:r>
            <a:r>
              <a:rPr sz="2700" spc="-10" dirty="0">
                <a:latin typeface="Arial MT"/>
                <a:cs typeface="Arial MT"/>
              </a:rPr>
              <a:t>caused</a:t>
            </a:r>
            <a:endParaRPr sz="27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2150363" y="-12191"/>
            <a:ext cx="8531860" cy="1257300"/>
            <a:chOff x="626363" y="-12191"/>
            <a:chExt cx="8531860" cy="1257300"/>
          </a:xfrm>
        </p:grpSpPr>
        <p:sp>
          <p:nvSpPr>
            <p:cNvPr id="4" name="object 4"/>
            <p:cNvSpPr/>
            <p:nvPr/>
          </p:nvSpPr>
          <p:spPr>
            <a:xfrm>
              <a:off x="639317" y="762"/>
              <a:ext cx="8505825" cy="1231900"/>
            </a:xfrm>
            <a:custGeom>
              <a:avLst/>
              <a:gdLst/>
              <a:ahLst/>
              <a:cxnLst/>
              <a:rect l="l" t="t" r="r" b="b"/>
              <a:pathLst>
                <a:path w="8505825" h="1231900">
                  <a:moveTo>
                    <a:pt x="8505444" y="0"/>
                  </a:moveTo>
                  <a:lnTo>
                    <a:pt x="0" y="0"/>
                  </a:lnTo>
                  <a:lnTo>
                    <a:pt x="0" y="1231392"/>
                  </a:lnTo>
                  <a:lnTo>
                    <a:pt x="8505444" y="1231392"/>
                  </a:lnTo>
                  <a:lnTo>
                    <a:pt x="8505444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39317" y="762"/>
              <a:ext cx="8505825" cy="1231900"/>
            </a:xfrm>
            <a:custGeom>
              <a:avLst/>
              <a:gdLst/>
              <a:ahLst/>
              <a:cxnLst/>
              <a:rect l="l" t="t" r="r" b="b"/>
              <a:pathLst>
                <a:path w="8505825" h="1231900">
                  <a:moveTo>
                    <a:pt x="0" y="1231392"/>
                  </a:moveTo>
                  <a:lnTo>
                    <a:pt x="8505444" y="1231392"/>
                  </a:lnTo>
                  <a:lnTo>
                    <a:pt x="8505444" y="0"/>
                  </a:lnTo>
                  <a:lnTo>
                    <a:pt x="0" y="0"/>
                  </a:lnTo>
                  <a:lnTo>
                    <a:pt x="0" y="1231392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903979">
              <a:spcBef>
                <a:spcPts val="95"/>
              </a:spcBef>
            </a:pPr>
            <a:r>
              <a:rPr dirty="0"/>
              <a:t>Band</a:t>
            </a:r>
            <a:r>
              <a:rPr spc="-85" dirty="0"/>
              <a:t> </a:t>
            </a:r>
            <a:r>
              <a:rPr dirty="0"/>
              <a:t>Reject</a:t>
            </a:r>
            <a:r>
              <a:rPr spc="-75" dirty="0"/>
              <a:t> </a:t>
            </a:r>
            <a:r>
              <a:rPr spc="-10" dirty="0"/>
              <a:t>Filters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059940" y="1354582"/>
            <a:ext cx="8394700" cy="2660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223645">
              <a:spcBef>
                <a:spcPts val="105"/>
              </a:spcBef>
            </a:pPr>
            <a:r>
              <a:rPr sz="3200" dirty="0">
                <a:latin typeface="Arial MT"/>
                <a:cs typeface="Arial MT"/>
              </a:rPr>
              <a:t>Removing</a:t>
            </a:r>
            <a:r>
              <a:rPr sz="3200" spc="-5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periodic</a:t>
            </a:r>
            <a:r>
              <a:rPr sz="3200" spc="-4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noise</a:t>
            </a:r>
            <a:r>
              <a:rPr sz="3200" spc="-3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form</a:t>
            </a:r>
            <a:r>
              <a:rPr sz="3200" spc="-4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an</a:t>
            </a:r>
            <a:r>
              <a:rPr sz="3200" spc="-40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image </a:t>
            </a:r>
            <a:r>
              <a:rPr sz="3200" dirty="0">
                <a:latin typeface="Arial MT"/>
                <a:cs typeface="Arial MT"/>
              </a:rPr>
              <a:t>involves</a:t>
            </a:r>
            <a:r>
              <a:rPr sz="3200" spc="-6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removing</a:t>
            </a:r>
            <a:r>
              <a:rPr sz="3200" spc="-5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a</a:t>
            </a:r>
            <a:r>
              <a:rPr sz="3200" spc="-4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particular</a:t>
            </a:r>
            <a:r>
              <a:rPr sz="3200" spc="-5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range</a:t>
            </a:r>
            <a:r>
              <a:rPr sz="3200" spc="-60" dirty="0">
                <a:latin typeface="Arial MT"/>
                <a:cs typeface="Arial MT"/>
              </a:rPr>
              <a:t> </a:t>
            </a:r>
            <a:r>
              <a:rPr sz="3200" spc="-25" dirty="0">
                <a:latin typeface="Arial MT"/>
                <a:cs typeface="Arial MT"/>
              </a:rPr>
              <a:t>of </a:t>
            </a:r>
            <a:r>
              <a:rPr sz="3200" dirty="0">
                <a:latin typeface="Arial MT"/>
                <a:cs typeface="Arial MT"/>
              </a:rPr>
              <a:t>frequencies</a:t>
            </a:r>
            <a:r>
              <a:rPr sz="3200" spc="-6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from</a:t>
            </a:r>
            <a:r>
              <a:rPr sz="3200" spc="-5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that</a:t>
            </a:r>
            <a:r>
              <a:rPr sz="3200" spc="-25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image</a:t>
            </a:r>
            <a:endParaRPr sz="3200">
              <a:latin typeface="Arial MT"/>
              <a:cs typeface="Arial MT"/>
            </a:endParaRPr>
          </a:p>
          <a:p>
            <a:pPr marL="12700" marR="5080">
              <a:lnSpc>
                <a:spcPct val="120100"/>
              </a:lnSpc>
            </a:pPr>
            <a:r>
              <a:rPr sz="3200" i="1" dirty="0">
                <a:latin typeface="Arial"/>
                <a:cs typeface="Arial"/>
              </a:rPr>
              <a:t>Band</a:t>
            </a:r>
            <a:r>
              <a:rPr sz="3200" i="1" spc="-25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reject</a:t>
            </a:r>
            <a:r>
              <a:rPr sz="3200" i="1" spc="-35" dirty="0">
                <a:latin typeface="Arial"/>
                <a:cs typeface="Arial"/>
              </a:rPr>
              <a:t> </a:t>
            </a:r>
            <a:r>
              <a:rPr sz="3200" dirty="0">
                <a:latin typeface="Arial MT"/>
                <a:cs typeface="Arial MT"/>
              </a:rPr>
              <a:t>filters</a:t>
            </a:r>
            <a:r>
              <a:rPr sz="3200" spc="-2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can</a:t>
            </a:r>
            <a:r>
              <a:rPr sz="3200" spc="-3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be</a:t>
            </a:r>
            <a:r>
              <a:rPr sz="3200" spc="-2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used</a:t>
            </a:r>
            <a:r>
              <a:rPr sz="3200" spc="-4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for</a:t>
            </a:r>
            <a:r>
              <a:rPr sz="3200" spc="-2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this</a:t>
            </a:r>
            <a:r>
              <a:rPr sz="3200" spc="-10" dirty="0">
                <a:latin typeface="Arial MT"/>
                <a:cs typeface="Arial MT"/>
              </a:rPr>
              <a:t> purpose </a:t>
            </a:r>
            <a:r>
              <a:rPr sz="3200" dirty="0">
                <a:latin typeface="Arial MT"/>
                <a:cs typeface="Arial MT"/>
              </a:rPr>
              <a:t>An</a:t>
            </a:r>
            <a:r>
              <a:rPr sz="3200" spc="-2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ideal</a:t>
            </a:r>
            <a:r>
              <a:rPr sz="3200" spc="-3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band</a:t>
            </a:r>
            <a:r>
              <a:rPr sz="3200" spc="-3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reject</a:t>
            </a:r>
            <a:r>
              <a:rPr sz="3200" spc="-3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filter</a:t>
            </a:r>
            <a:r>
              <a:rPr sz="3200" spc="-2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is</a:t>
            </a:r>
            <a:r>
              <a:rPr sz="3200" spc="-2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given</a:t>
            </a:r>
            <a:r>
              <a:rPr sz="3200" spc="-4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as</a:t>
            </a:r>
            <a:r>
              <a:rPr sz="3200" spc="-35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follows:</a:t>
            </a:r>
            <a:endParaRPr sz="3200">
              <a:latin typeface="Arial MT"/>
              <a:cs typeface="Arial M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203340" y="4573229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709" y="0"/>
                </a:lnTo>
              </a:path>
            </a:pathLst>
          </a:custGeom>
          <a:ln w="14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23306" y="5421898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709" y="0"/>
                </a:lnTo>
              </a:path>
            </a:pathLst>
          </a:custGeom>
          <a:ln w="14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678164" y="5421898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408" y="0"/>
                </a:lnTo>
              </a:path>
            </a:pathLst>
          </a:custGeom>
          <a:ln w="14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214474" y="6270566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408" y="0"/>
                </a:lnTo>
              </a:path>
            </a:pathLst>
          </a:custGeom>
          <a:ln w="14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008315" y="6208024"/>
            <a:ext cx="256540" cy="460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sz="2850" spc="-735" dirty="0">
                <a:latin typeface="Symbol"/>
                <a:cs typeface="Symbol"/>
              </a:rPr>
              <a:t></a:t>
            </a:r>
            <a:r>
              <a:rPr sz="4275" spc="-1102" baseline="-16569" dirty="0">
                <a:latin typeface="Symbol"/>
                <a:cs typeface="Symbol"/>
              </a:rPr>
              <a:t></a:t>
            </a:r>
            <a:endParaRPr sz="4275" baseline="-16569">
              <a:latin typeface="Symbol"/>
              <a:cs typeface="Symbo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08315" y="5897071"/>
            <a:ext cx="400050" cy="460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sz="2850" spc="-25" dirty="0">
                <a:latin typeface="Symbol"/>
                <a:cs typeface="Symbol"/>
              </a:rPr>
              <a:t></a:t>
            </a:r>
            <a:r>
              <a:rPr sz="4275" spc="-37" baseline="-13645" dirty="0">
                <a:latin typeface="Times New Roman"/>
                <a:cs typeface="Times New Roman"/>
              </a:rPr>
              <a:t>1</a:t>
            </a:r>
            <a:endParaRPr sz="4275" baseline="-13645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033715" y="4086718"/>
            <a:ext cx="205740" cy="460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850" spc="-50" dirty="0">
                <a:latin typeface="Symbol"/>
                <a:cs typeface="Symbol"/>
              </a:rPr>
              <a:t></a:t>
            </a:r>
            <a:endParaRPr sz="2850">
              <a:latin typeface="Symbol"/>
              <a:cs typeface="Symbo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297468" y="6270069"/>
            <a:ext cx="207645" cy="460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850" spc="-50" dirty="0">
                <a:latin typeface="Times New Roman"/>
                <a:cs typeface="Times New Roman"/>
              </a:rPr>
              <a:t>2</a:t>
            </a:r>
            <a:endParaRPr sz="28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773858" y="5422121"/>
            <a:ext cx="182245" cy="460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2850" spc="-50" dirty="0">
                <a:latin typeface="Times New Roman"/>
                <a:cs typeface="Times New Roman"/>
              </a:rPr>
              <a:t>2</a:t>
            </a:r>
            <a:endParaRPr sz="28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726315" y="6228264"/>
            <a:ext cx="132080" cy="268663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spcBef>
                <a:spcPts val="115"/>
              </a:spcBef>
            </a:pPr>
            <a:r>
              <a:rPr sz="1650" spc="-50" dirty="0">
                <a:latin typeface="Times New Roman"/>
                <a:cs typeface="Times New Roman"/>
              </a:rPr>
              <a:t>0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720362" y="5986425"/>
            <a:ext cx="2434590" cy="460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381000" algn="l"/>
                <a:tab pos="2221230" algn="l"/>
              </a:tabLst>
            </a:pPr>
            <a:r>
              <a:rPr sz="2850" i="1" spc="-25" dirty="0">
                <a:latin typeface="Times New Roman"/>
                <a:cs typeface="Times New Roman"/>
              </a:rPr>
              <a:t>if</a:t>
            </a:r>
            <a:r>
              <a:rPr sz="2850" i="1" dirty="0">
                <a:latin typeface="Times New Roman"/>
                <a:cs typeface="Times New Roman"/>
              </a:rPr>
              <a:t>	D</a:t>
            </a:r>
            <a:r>
              <a:rPr sz="2850" dirty="0">
                <a:latin typeface="Times New Roman"/>
                <a:cs typeface="Times New Roman"/>
              </a:rPr>
              <a:t>(</a:t>
            </a:r>
            <a:r>
              <a:rPr sz="2850" i="1" dirty="0">
                <a:latin typeface="Times New Roman"/>
                <a:cs typeface="Times New Roman"/>
              </a:rPr>
              <a:t>u</a:t>
            </a:r>
            <a:r>
              <a:rPr sz="2850" dirty="0">
                <a:latin typeface="Times New Roman"/>
                <a:cs typeface="Times New Roman"/>
              </a:rPr>
              <a:t>,</a:t>
            </a:r>
            <a:r>
              <a:rPr sz="2850" spc="-370" dirty="0">
                <a:latin typeface="Times New Roman"/>
                <a:cs typeface="Times New Roman"/>
              </a:rPr>
              <a:t> </a:t>
            </a:r>
            <a:r>
              <a:rPr sz="2850" i="1" dirty="0">
                <a:latin typeface="Times New Roman"/>
                <a:cs typeface="Times New Roman"/>
              </a:rPr>
              <a:t>v</a:t>
            </a:r>
            <a:r>
              <a:rPr sz="2850" dirty="0">
                <a:latin typeface="Times New Roman"/>
                <a:cs typeface="Times New Roman"/>
              </a:rPr>
              <a:t>)</a:t>
            </a:r>
            <a:r>
              <a:rPr sz="2850" spc="15" dirty="0">
                <a:latin typeface="Times New Roman"/>
                <a:cs typeface="Times New Roman"/>
              </a:rPr>
              <a:t> </a:t>
            </a:r>
            <a:r>
              <a:rPr sz="2850" dirty="0">
                <a:latin typeface="Symbol"/>
                <a:cs typeface="Symbol"/>
              </a:rPr>
              <a:t></a:t>
            </a:r>
            <a:r>
              <a:rPr sz="2850" spc="120" dirty="0">
                <a:latin typeface="Times New Roman"/>
                <a:cs typeface="Times New Roman"/>
              </a:rPr>
              <a:t> </a:t>
            </a:r>
            <a:r>
              <a:rPr sz="2850" i="1" spc="-50" dirty="0">
                <a:latin typeface="Times New Roman"/>
                <a:cs typeface="Times New Roman"/>
              </a:rPr>
              <a:t>D</a:t>
            </a:r>
            <a:r>
              <a:rPr sz="2850" i="1" dirty="0">
                <a:latin typeface="Times New Roman"/>
                <a:cs typeface="Times New Roman"/>
              </a:rPr>
              <a:t>	</a:t>
            </a:r>
            <a:r>
              <a:rPr sz="2850" spc="-50" dirty="0">
                <a:latin typeface="Symbol"/>
                <a:cs typeface="Symbol"/>
              </a:rPr>
              <a:t></a:t>
            </a:r>
            <a:endParaRPr sz="2850">
              <a:latin typeface="Symbol"/>
              <a:cs typeface="Symbo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192145" y="5757461"/>
            <a:ext cx="329565" cy="460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850" i="1" spc="-50" dirty="0">
                <a:latin typeface="Times New Roman"/>
                <a:cs typeface="Times New Roman"/>
              </a:rPr>
              <a:t>W</a:t>
            </a:r>
            <a:endParaRPr sz="28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655835" y="4908792"/>
            <a:ext cx="329565" cy="460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850" i="1" spc="-50" dirty="0">
                <a:latin typeface="Times New Roman"/>
                <a:cs typeface="Times New Roman"/>
              </a:rPr>
              <a:t>W</a:t>
            </a:r>
            <a:endParaRPr sz="28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801880" y="4908792"/>
            <a:ext cx="329565" cy="460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850" i="1" spc="-50" dirty="0">
                <a:latin typeface="Times New Roman"/>
                <a:cs typeface="Times New Roman"/>
              </a:rPr>
              <a:t>W</a:t>
            </a:r>
            <a:endParaRPr sz="285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568843" y="4783959"/>
            <a:ext cx="6062345" cy="1098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77010">
              <a:lnSpc>
                <a:spcPts val="3105"/>
              </a:lnSpc>
              <a:spcBef>
                <a:spcPts val="100"/>
              </a:spcBef>
            </a:pPr>
            <a:r>
              <a:rPr sz="2850" spc="-50" dirty="0">
                <a:latin typeface="Symbol"/>
                <a:cs typeface="Symbol"/>
              </a:rPr>
              <a:t></a:t>
            </a:r>
            <a:endParaRPr sz="2850">
              <a:latin typeface="Symbol"/>
              <a:cs typeface="Symbol"/>
            </a:endParaRPr>
          </a:p>
          <a:p>
            <a:pPr marL="63500">
              <a:lnSpc>
                <a:spcPts val="2510"/>
              </a:lnSpc>
              <a:tabLst>
                <a:tab pos="2164080" algn="l"/>
                <a:tab pos="2533015" algn="l"/>
                <a:tab pos="3706495" algn="l"/>
              </a:tabLst>
            </a:pPr>
            <a:r>
              <a:rPr sz="2850" i="1" dirty="0">
                <a:latin typeface="Times New Roman"/>
                <a:cs typeface="Times New Roman"/>
              </a:rPr>
              <a:t>H</a:t>
            </a:r>
            <a:r>
              <a:rPr sz="2850" i="1" spc="-315" dirty="0">
                <a:latin typeface="Times New Roman"/>
                <a:cs typeface="Times New Roman"/>
              </a:rPr>
              <a:t> </a:t>
            </a:r>
            <a:r>
              <a:rPr sz="2850" dirty="0">
                <a:latin typeface="Times New Roman"/>
                <a:cs typeface="Times New Roman"/>
              </a:rPr>
              <a:t>(</a:t>
            </a:r>
            <a:r>
              <a:rPr sz="2850" i="1" dirty="0">
                <a:latin typeface="Times New Roman"/>
                <a:cs typeface="Times New Roman"/>
              </a:rPr>
              <a:t>u</a:t>
            </a:r>
            <a:r>
              <a:rPr sz="2850" dirty="0">
                <a:latin typeface="Times New Roman"/>
                <a:cs typeface="Times New Roman"/>
              </a:rPr>
              <a:t>,</a:t>
            </a:r>
            <a:r>
              <a:rPr sz="2850" spc="-380" dirty="0">
                <a:latin typeface="Times New Roman"/>
                <a:cs typeface="Times New Roman"/>
              </a:rPr>
              <a:t> </a:t>
            </a:r>
            <a:r>
              <a:rPr sz="2850" i="1" dirty="0">
                <a:latin typeface="Times New Roman"/>
                <a:cs typeface="Times New Roman"/>
              </a:rPr>
              <a:t>v</a:t>
            </a:r>
            <a:r>
              <a:rPr sz="2850" dirty="0">
                <a:latin typeface="Times New Roman"/>
                <a:cs typeface="Times New Roman"/>
              </a:rPr>
              <a:t>)</a:t>
            </a:r>
            <a:r>
              <a:rPr sz="2850" spc="-25" dirty="0">
                <a:latin typeface="Times New Roman"/>
                <a:cs typeface="Times New Roman"/>
              </a:rPr>
              <a:t> </a:t>
            </a:r>
            <a:r>
              <a:rPr sz="2850" dirty="0">
                <a:latin typeface="Symbol"/>
                <a:cs typeface="Symbol"/>
              </a:rPr>
              <a:t></a:t>
            </a:r>
            <a:r>
              <a:rPr sz="2850" spc="-5" dirty="0">
                <a:latin typeface="Times New Roman"/>
                <a:cs typeface="Times New Roman"/>
              </a:rPr>
              <a:t> </a:t>
            </a:r>
            <a:r>
              <a:rPr sz="4275" spc="-37" baseline="-9746" dirty="0">
                <a:latin typeface="Symbol"/>
                <a:cs typeface="Symbol"/>
              </a:rPr>
              <a:t></a:t>
            </a:r>
            <a:r>
              <a:rPr sz="2850" spc="-25" dirty="0">
                <a:latin typeface="Times New Roman"/>
                <a:cs typeface="Times New Roman"/>
              </a:rPr>
              <a:t>0</a:t>
            </a:r>
            <a:r>
              <a:rPr sz="2850" dirty="0">
                <a:latin typeface="Times New Roman"/>
                <a:cs typeface="Times New Roman"/>
              </a:rPr>
              <a:t>	</a:t>
            </a:r>
            <a:r>
              <a:rPr sz="2850" i="1" spc="-25" dirty="0">
                <a:latin typeface="Times New Roman"/>
                <a:cs typeface="Times New Roman"/>
              </a:rPr>
              <a:t>if</a:t>
            </a:r>
            <a:r>
              <a:rPr sz="2850" i="1" dirty="0">
                <a:latin typeface="Times New Roman"/>
                <a:cs typeface="Times New Roman"/>
              </a:rPr>
              <a:t>	D</a:t>
            </a:r>
            <a:r>
              <a:rPr sz="2475" baseline="-23569" dirty="0">
                <a:latin typeface="Times New Roman"/>
                <a:cs typeface="Times New Roman"/>
              </a:rPr>
              <a:t>0</a:t>
            </a:r>
            <a:r>
              <a:rPr sz="2475" spc="390" baseline="-23569" dirty="0">
                <a:latin typeface="Times New Roman"/>
                <a:cs typeface="Times New Roman"/>
              </a:rPr>
              <a:t> </a:t>
            </a:r>
            <a:r>
              <a:rPr sz="2850" spc="-50" dirty="0">
                <a:latin typeface="Symbol"/>
                <a:cs typeface="Symbol"/>
              </a:rPr>
              <a:t></a:t>
            </a:r>
            <a:r>
              <a:rPr sz="2850" dirty="0">
                <a:latin typeface="Times New Roman"/>
                <a:cs typeface="Times New Roman"/>
              </a:rPr>
              <a:t>	</a:t>
            </a:r>
            <a:r>
              <a:rPr sz="2850" dirty="0">
                <a:latin typeface="Symbol"/>
                <a:cs typeface="Symbol"/>
              </a:rPr>
              <a:t></a:t>
            </a:r>
            <a:r>
              <a:rPr sz="2850" spc="55" dirty="0">
                <a:latin typeface="Times New Roman"/>
                <a:cs typeface="Times New Roman"/>
              </a:rPr>
              <a:t> </a:t>
            </a:r>
            <a:r>
              <a:rPr sz="2850" i="1" dirty="0">
                <a:latin typeface="Times New Roman"/>
                <a:cs typeface="Times New Roman"/>
              </a:rPr>
              <a:t>D</a:t>
            </a:r>
            <a:r>
              <a:rPr sz="2850" dirty="0">
                <a:latin typeface="Times New Roman"/>
                <a:cs typeface="Times New Roman"/>
              </a:rPr>
              <a:t>(</a:t>
            </a:r>
            <a:r>
              <a:rPr sz="2850" i="1" dirty="0">
                <a:latin typeface="Times New Roman"/>
                <a:cs typeface="Times New Roman"/>
              </a:rPr>
              <a:t>u</a:t>
            </a:r>
            <a:r>
              <a:rPr sz="2850" dirty="0">
                <a:latin typeface="Times New Roman"/>
                <a:cs typeface="Times New Roman"/>
              </a:rPr>
              <a:t>,</a:t>
            </a:r>
            <a:r>
              <a:rPr sz="2850" spc="-395" dirty="0">
                <a:latin typeface="Times New Roman"/>
                <a:cs typeface="Times New Roman"/>
              </a:rPr>
              <a:t> </a:t>
            </a:r>
            <a:r>
              <a:rPr sz="2850" i="1" dirty="0">
                <a:latin typeface="Times New Roman"/>
                <a:cs typeface="Times New Roman"/>
              </a:rPr>
              <a:t>v</a:t>
            </a:r>
            <a:r>
              <a:rPr sz="2850" dirty="0">
                <a:latin typeface="Times New Roman"/>
                <a:cs typeface="Times New Roman"/>
              </a:rPr>
              <a:t>)</a:t>
            </a:r>
            <a:r>
              <a:rPr sz="2850" spc="-85" dirty="0">
                <a:latin typeface="Times New Roman"/>
                <a:cs typeface="Times New Roman"/>
              </a:rPr>
              <a:t> </a:t>
            </a:r>
            <a:r>
              <a:rPr sz="2850" dirty="0">
                <a:latin typeface="Symbol"/>
                <a:cs typeface="Symbol"/>
              </a:rPr>
              <a:t></a:t>
            </a:r>
            <a:r>
              <a:rPr sz="2850" spc="60" dirty="0">
                <a:latin typeface="Times New Roman"/>
                <a:cs typeface="Times New Roman"/>
              </a:rPr>
              <a:t> </a:t>
            </a:r>
            <a:r>
              <a:rPr sz="2850" i="1" dirty="0">
                <a:latin typeface="Times New Roman"/>
                <a:cs typeface="Times New Roman"/>
              </a:rPr>
              <a:t>D</a:t>
            </a:r>
            <a:r>
              <a:rPr sz="2475" baseline="-23569" dirty="0">
                <a:latin typeface="Times New Roman"/>
                <a:cs typeface="Times New Roman"/>
              </a:rPr>
              <a:t>0</a:t>
            </a:r>
            <a:r>
              <a:rPr sz="2475" spc="562" baseline="-23569" dirty="0">
                <a:latin typeface="Times New Roman"/>
                <a:cs typeface="Times New Roman"/>
              </a:rPr>
              <a:t> </a:t>
            </a:r>
            <a:r>
              <a:rPr sz="2850" spc="-50" dirty="0">
                <a:latin typeface="Symbol"/>
                <a:cs typeface="Symbol"/>
              </a:rPr>
              <a:t></a:t>
            </a:r>
            <a:endParaRPr sz="2850">
              <a:latin typeface="Symbol"/>
              <a:cs typeface="Symbol"/>
            </a:endParaRPr>
          </a:p>
          <a:p>
            <a:pPr marL="1477010">
              <a:lnSpc>
                <a:spcPts val="2830"/>
              </a:lnSpc>
              <a:tabLst>
                <a:tab pos="3349625" algn="l"/>
              </a:tabLst>
            </a:pPr>
            <a:r>
              <a:rPr sz="4275" spc="-75" baseline="-19493" dirty="0">
                <a:latin typeface="Symbol"/>
                <a:cs typeface="Symbol"/>
              </a:rPr>
              <a:t></a:t>
            </a:r>
            <a:r>
              <a:rPr sz="4275" baseline="-19493" dirty="0">
                <a:latin typeface="Times New Roman"/>
                <a:cs typeface="Times New Roman"/>
              </a:rPr>
              <a:t>	</a:t>
            </a:r>
            <a:r>
              <a:rPr sz="2850" spc="-50" dirty="0">
                <a:latin typeface="Times New Roman"/>
                <a:cs typeface="Times New Roman"/>
              </a:rPr>
              <a:t>2</a:t>
            </a:r>
            <a:endParaRPr sz="285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181011" y="4060124"/>
            <a:ext cx="329565" cy="460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850" i="1" spc="-50" dirty="0">
                <a:latin typeface="Times New Roman"/>
                <a:cs typeface="Times New Roman"/>
              </a:rPr>
              <a:t>W</a:t>
            </a:r>
            <a:endParaRPr sz="285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995615" y="4289088"/>
            <a:ext cx="3536950" cy="460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spcBef>
                <a:spcPts val="100"/>
              </a:spcBef>
              <a:tabLst>
                <a:tab pos="737235" algn="l"/>
                <a:tab pos="1106170" algn="l"/>
                <a:tab pos="3303270" algn="l"/>
              </a:tabLst>
            </a:pPr>
            <a:r>
              <a:rPr sz="4275" spc="-37" baseline="-22417" dirty="0">
                <a:latin typeface="Symbol"/>
                <a:cs typeface="Symbol"/>
              </a:rPr>
              <a:t></a:t>
            </a:r>
            <a:r>
              <a:rPr sz="2850" spc="-25" dirty="0">
                <a:latin typeface="Times New Roman"/>
                <a:cs typeface="Times New Roman"/>
              </a:rPr>
              <a:t>1</a:t>
            </a:r>
            <a:r>
              <a:rPr sz="2850" dirty="0">
                <a:latin typeface="Times New Roman"/>
                <a:cs typeface="Times New Roman"/>
              </a:rPr>
              <a:t>	</a:t>
            </a:r>
            <a:r>
              <a:rPr sz="2850" i="1" spc="-25" dirty="0">
                <a:latin typeface="Times New Roman"/>
                <a:cs typeface="Times New Roman"/>
              </a:rPr>
              <a:t>if</a:t>
            </a:r>
            <a:r>
              <a:rPr sz="2850" i="1" dirty="0">
                <a:latin typeface="Times New Roman"/>
                <a:cs typeface="Times New Roman"/>
              </a:rPr>
              <a:t>	D</a:t>
            </a:r>
            <a:r>
              <a:rPr sz="2850" dirty="0">
                <a:latin typeface="Times New Roman"/>
                <a:cs typeface="Times New Roman"/>
              </a:rPr>
              <a:t>(</a:t>
            </a:r>
            <a:r>
              <a:rPr sz="2850" i="1" dirty="0">
                <a:latin typeface="Times New Roman"/>
                <a:cs typeface="Times New Roman"/>
              </a:rPr>
              <a:t>u</a:t>
            </a:r>
            <a:r>
              <a:rPr sz="2850" dirty="0">
                <a:latin typeface="Times New Roman"/>
                <a:cs typeface="Times New Roman"/>
              </a:rPr>
              <a:t>,</a:t>
            </a:r>
            <a:r>
              <a:rPr sz="2850" spc="-390" dirty="0">
                <a:latin typeface="Times New Roman"/>
                <a:cs typeface="Times New Roman"/>
              </a:rPr>
              <a:t> </a:t>
            </a:r>
            <a:r>
              <a:rPr sz="2850" i="1" dirty="0">
                <a:latin typeface="Times New Roman"/>
                <a:cs typeface="Times New Roman"/>
              </a:rPr>
              <a:t>v</a:t>
            </a:r>
            <a:r>
              <a:rPr sz="2850" dirty="0">
                <a:latin typeface="Times New Roman"/>
                <a:cs typeface="Times New Roman"/>
              </a:rPr>
              <a:t>)</a:t>
            </a:r>
            <a:r>
              <a:rPr sz="2850" spc="-70" dirty="0">
                <a:latin typeface="Times New Roman"/>
                <a:cs typeface="Times New Roman"/>
              </a:rPr>
              <a:t> </a:t>
            </a:r>
            <a:r>
              <a:rPr sz="2850" dirty="0">
                <a:latin typeface="Symbol"/>
                <a:cs typeface="Symbol"/>
              </a:rPr>
              <a:t></a:t>
            </a:r>
            <a:r>
              <a:rPr sz="2850" spc="65" dirty="0">
                <a:latin typeface="Times New Roman"/>
                <a:cs typeface="Times New Roman"/>
              </a:rPr>
              <a:t> </a:t>
            </a:r>
            <a:r>
              <a:rPr sz="2850" i="1" dirty="0">
                <a:latin typeface="Times New Roman"/>
                <a:cs typeface="Times New Roman"/>
              </a:rPr>
              <a:t>D</a:t>
            </a:r>
            <a:r>
              <a:rPr sz="2475" baseline="-23569" dirty="0">
                <a:latin typeface="Times New Roman"/>
                <a:cs typeface="Times New Roman"/>
              </a:rPr>
              <a:t>0</a:t>
            </a:r>
            <a:r>
              <a:rPr sz="2475" spc="562" baseline="-23569" dirty="0">
                <a:latin typeface="Times New Roman"/>
                <a:cs typeface="Times New Roman"/>
              </a:rPr>
              <a:t> </a:t>
            </a:r>
            <a:r>
              <a:rPr sz="2850" spc="-50" dirty="0">
                <a:latin typeface="Symbol"/>
                <a:cs typeface="Symbol"/>
              </a:rPr>
              <a:t></a:t>
            </a:r>
            <a:r>
              <a:rPr sz="2850" dirty="0">
                <a:latin typeface="Times New Roman"/>
                <a:cs typeface="Times New Roman"/>
              </a:rPr>
              <a:t>	</a:t>
            </a:r>
            <a:r>
              <a:rPr sz="4275" spc="-75" baseline="-43859" dirty="0">
                <a:latin typeface="Times New Roman"/>
                <a:cs typeface="Times New Roman"/>
              </a:rPr>
              <a:t>2</a:t>
            </a:r>
            <a:endParaRPr sz="4275" baseline="-43859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2150363" y="-12191"/>
            <a:ext cx="8531860" cy="1257300"/>
            <a:chOff x="626363" y="-12191"/>
            <a:chExt cx="8531860" cy="1257300"/>
          </a:xfrm>
        </p:grpSpPr>
        <p:sp>
          <p:nvSpPr>
            <p:cNvPr id="4" name="object 4"/>
            <p:cNvSpPr/>
            <p:nvPr/>
          </p:nvSpPr>
          <p:spPr>
            <a:xfrm>
              <a:off x="639317" y="762"/>
              <a:ext cx="8505825" cy="1231900"/>
            </a:xfrm>
            <a:custGeom>
              <a:avLst/>
              <a:gdLst/>
              <a:ahLst/>
              <a:cxnLst/>
              <a:rect l="l" t="t" r="r" b="b"/>
              <a:pathLst>
                <a:path w="8505825" h="1231900">
                  <a:moveTo>
                    <a:pt x="8505444" y="0"/>
                  </a:moveTo>
                  <a:lnTo>
                    <a:pt x="0" y="0"/>
                  </a:lnTo>
                  <a:lnTo>
                    <a:pt x="0" y="1231392"/>
                  </a:lnTo>
                  <a:lnTo>
                    <a:pt x="8505444" y="1231392"/>
                  </a:lnTo>
                  <a:lnTo>
                    <a:pt x="8505444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39317" y="762"/>
              <a:ext cx="8505825" cy="1231900"/>
            </a:xfrm>
            <a:custGeom>
              <a:avLst/>
              <a:gdLst/>
              <a:ahLst/>
              <a:cxnLst/>
              <a:rect l="l" t="t" r="r" b="b"/>
              <a:pathLst>
                <a:path w="8505825" h="1231900">
                  <a:moveTo>
                    <a:pt x="0" y="1231392"/>
                  </a:moveTo>
                  <a:lnTo>
                    <a:pt x="8505444" y="1231392"/>
                  </a:lnTo>
                  <a:lnTo>
                    <a:pt x="8505444" y="0"/>
                  </a:lnTo>
                  <a:lnTo>
                    <a:pt x="0" y="0"/>
                  </a:lnTo>
                  <a:lnTo>
                    <a:pt x="0" y="1231392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55800">
              <a:spcBef>
                <a:spcPts val="95"/>
              </a:spcBef>
            </a:pPr>
            <a:r>
              <a:rPr dirty="0"/>
              <a:t>Band</a:t>
            </a:r>
            <a:r>
              <a:rPr spc="-95" dirty="0"/>
              <a:t> </a:t>
            </a:r>
            <a:r>
              <a:rPr dirty="0"/>
              <a:t>Reject</a:t>
            </a:r>
            <a:r>
              <a:rPr spc="-85" dirty="0"/>
              <a:t> </a:t>
            </a:r>
            <a:r>
              <a:rPr dirty="0"/>
              <a:t>Filters</a:t>
            </a:r>
            <a:r>
              <a:rPr spc="-90" dirty="0"/>
              <a:t> </a:t>
            </a:r>
            <a:r>
              <a:rPr spc="-10" dirty="0"/>
              <a:t>(cont…)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059940" y="1354582"/>
            <a:ext cx="7673340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spcBef>
                <a:spcPts val="105"/>
              </a:spcBef>
            </a:pPr>
            <a:r>
              <a:rPr sz="3200" dirty="0">
                <a:latin typeface="Arial MT"/>
                <a:cs typeface="Arial MT"/>
              </a:rPr>
              <a:t>The</a:t>
            </a:r>
            <a:r>
              <a:rPr sz="3200" spc="-5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ideal</a:t>
            </a:r>
            <a:r>
              <a:rPr sz="3200" spc="-2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band</a:t>
            </a:r>
            <a:r>
              <a:rPr sz="3200" spc="-4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reject</a:t>
            </a:r>
            <a:r>
              <a:rPr sz="3200" spc="-4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filter</a:t>
            </a:r>
            <a:r>
              <a:rPr sz="3200" spc="-2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is</a:t>
            </a:r>
            <a:r>
              <a:rPr sz="3200" spc="-2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shown</a:t>
            </a:r>
            <a:r>
              <a:rPr sz="3200" spc="-40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below, </a:t>
            </a:r>
            <a:r>
              <a:rPr sz="3200" dirty="0">
                <a:latin typeface="Arial MT"/>
                <a:cs typeface="Arial MT"/>
              </a:rPr>
              <a:t>along</a:t>
            </a:r>
            <a:r>
              <a:rPr sz="3200" spc="-5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with</a:t>
            </a:r>
            <a:r>
              <a:rPr sz="3200" spc="-5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Butterworth</a:t>
            </a:r>
            <a:r>
              <a:rPr sz="3200" spc="-8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and</a:t>
            </a:r>
            <a:r>
              <a:rPr sz="3200" spc="-45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Gaussian </a:t>
            </a:r>
            <a:r>
              <a:rPr sz="3200" dirty="0">
                <a:latin typeface="Arial MT"/>
                <a:cs typeface="Arial MT"/>
              </a:rPr>
              <a:t>versions</a:t>
            </a:r>
            <a:r>
              <a:rPr sz="3200" spc="-3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of</a:t>
            </a:r>
            <a:r>
              <a:rPr sz="3200" spc="-3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the</a:t>
            </a:r>
            <a:r>
              <a:rPr sz="3200" spc="-15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filter</a:t>
            </a:r>
            <a:endParaRPr sz="32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39037" y="1636776"/>
            <a:ext cx="184666" cy="5029200"/>
          </a:xfrm>
          <a:prstGeom prst="rect">
            <a:avLst/>
          </a:prstGeom>
        </p:spPr>
        <p:txBody>
          <a:bodyPr vert="vert270" wrap="square" lIns="0" tIns="12700" rIns="0" bIns="0" rtlCol="0">
            <a:spAutoFit/>
          </a:bodyPr>
          <a:lstStyle/>
          <a:p>
            <a:pPr marL="87630"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Images</a:t>
            </a:r>
            <a:r>
              <a:rPr sz="12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taken</a:t>
            </a:r>
            <a:r>
              <a:rPr sz="12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from</a:t>
            </a:r>
            <a:r>
              <a:rPr sz="12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Gonzalez</a:t>
            </a:r>
            <a:r>
              <a:rPr sz="12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&amp;</a:t>
            </a:r>
            <a:r>
              <a:rPr sz="12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Woods,</a:t>
            </a:r>
            <a:r>
              <a:rPr sz="12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Digital</a:t>
            </a:r>
            <a:r>
              <a:rPr sz="12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Image</a:t>
            </a:r>
            <a:r>
              <a:rPr sz="12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Processing</a:t>
            </a:r>
            <a:r>
              <a:rPr sz="12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 MT"/>
                <a:cs typeface="Arial MT"/>
              </a:rPr>
              <a:t>(2002)</a:t>
            </a:r>
            <a:endParaRPr sz="1200">
              <a:latin typeface="Arial MT"/>
              <a:cs typeface="Arial MT"/>
            </a:endParaRPr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20291" y="3125140"/>
            <a:ext cx="7811735" cy="1349962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2579929" y="4628516"/>
            <a:ext cx="165163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5090">
              <a:spcBef>
                <a:spcPts val="100"/>
              </a:spcBef>
            </a:pPr>
            <a:r>
              <a:rPr sz="2400" dirty="0">
                <a:latin typeface="Arial MT"/>
                <a:cs typeface="Arial MT"/>
              </a:rPr>
              <a:t>Ideal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spc="-20" dirty="0">
                <a:latin typeface="Arial MT"/>
                <a:cs typeface="Arial MT"/>
              </a:rPr>
              <a:t>Band </a:t>
            </a:r>
            <a:r>
              <a:rPr sz="2400" dirty="0">
                <a:latin typeface="Arial MT"/>
                <a:cs typeface="Arial MT"/>
              </a:rPr>
              <a:t>Reject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Filter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066157" y="4628516"/>
            <a:ext cx="229489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spcBef>
                <a:spcPts val="100"/>
              </a:spcBef>
            </a:pPr>
            <a:r>
              <a:rPr sz="2400" spc="-10" dirty="0">
                <a:latin typeface="Arial MT"/>
                <a:cs typeface="Arial MT"/>
              </a:rPr>
              <a:t>Butterworth </a:t>
            </a:r>
            <a:r>
              <a:rPr sz="2400" dirty="0">
                <a:latin typeface="Arial MT"/>
                <a:cs typeface="Arial MT"/>
              </a:rPr>
              <a:t>Band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Reject </a:t>
            </a:r>
            <a:r>
              <a:rPr sz="2400" dirty="0">
                <a:latin typeface="Arial MT"/>
                <a:cs typeface="Arial MT"/>
              </a:rPr>
              <a:t>Filter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(of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order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1)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197342" y="4628516"/>
            <a:ext cx="168656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 algn="ctr">
              <a:spcBef>
                <a:spcPts val="100"/>
              </a:spcBef>
            </a:pPr>
            <a:r>
              <a:rPr sz="2400" spc="-10" dirty="0">
                <a:latin typeface="Arial MT"/>
                <a:cs typeface="Arial MT"/>
              </a:rPr>
              <a:t>Gaussian </a:t>
            </a:r>
            <a:r>
              <a:rPr sz="2400" dirty="0">
                <a:latin typeface="Arial MT"/>
                <a:cs typeface="Arial MT"/>
              </a:rPr>
              <a:t>Band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Reject Filter</a:t>
            </a:r>
            <a:endParaRPr sz="2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2150363" y="-12191"/>
            <a:ext cx="8531860" cy="1257300"/>
            <a:chOff x="626363" y="-12191"/>
            <a:chExt cx="8531860" cy="1257300"/>
          </a:xfrm>
        </p:grpSpPr>
        <p:sp>
          <p:nvSpPr>
            <p:cNvPr id="4" name="object 4"/>
            <p:cNvSpPr/>
            <p:nvPr/>
          </p:nvSpPr>
          <p:spPr>
            <a:xfrm>
              <a:off x="639317" y="762"/>
              <a:ext cx="8505825" cy="1231900"/>
            </a:xfrm>
            <a:custGeom>
              <a:avLst/>
              <a:gdLst/>
              <a:ahLst/>
              <a:cxnLst/>
              <a:rect l="l" t="t" r="r" b="b"/>
              <a:pathLst>
                <a:path w="8505825" h="1231900">
                  <a:moveTo>
                    <a:pt x="8505444" y="0"/>
                  </a:moveTo>
                  <a:lnTo>
                    <a:pt x="0" y="0"/>
                  </a:lnTo>
                  <a:lnTo>
                    <a:pt x="0" y="1231392"/>
                  </a:lnTo>
                  <a:lnTo>
                    <a:pt x="8505444" y="1231392"/>
                  </a:lnTo>
                  <a:lnTo>
                    <a:pt x="8505444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39317" y="762"/>
              <a:ext cx="8505825" cy="1231900"/>
            </a:xfrm>
            <a:custGeom>
              <a:avLst/>
              <a:gdLst/>
              <a:ahLst/>
              <a:cxnLst/>
              <a:rect l="l" t="t" r="r" b="b"/>
              <a:pathLst>
                <a:path w="8505825" h="1231900">
                  <a:moveTo>
                    <a:pt x="0" y="1231392"/>
                  </a:moveTo>
                  <a:lnTo>
                    <a:pt x="8505444" y="1231392"/>
                  </a:lnTo>
                  <a:lnTo>
                    <a:pt x="8505444" y="0"/>
                  </a:lnTo>
                  <a:lnTo>
                    <a:pt x="0" y="0"/>
                  </a:lnTo>
                  <a:lnTo>
                    <a:pt x="0" y="1231392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40889">
              <a:spcBef>
                <a:spcPts val="95"/>
              </a:spcBef>
            </a:pPr>
            <a:r>
              <a:rPr dirty="0"/>
              <a:t>Band</a:t>
            </a:r>
            <a:r>
              <a:rPr spc="-90" dirty="0"/>
              <a:t> </a:t>
            </a:r>
            <a:r>
              <a:rPr dirty="0"/>
              <a:t>Reject</a:t>
            </a:r>
            <a:r>
              <a:rPr spc="-75" dirty="0"/>
              <a:t> </a:t>
            </a:r>
            <a:r>
              <a:rPr dirty="0"/>
              <a:t>Filter</a:t>
            </a:r>
            <a:r>
              <a:rPr spc="-80" dirty="0"/>
              <a:t> </a:t>
            </a:r>
            <a:r>
              <a:rPr spc="-10" dirty="0"/>
              <a:t>Example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539037" y="1636776"/>
            <a:ext cx="184666" cy="5029200"/>
          </a:xfrm>
          <a:prstGeom prst="rect">
            <a:avLst/>
          </a:prstGeom>
        </p:spPr>
        <p:txBody>
          <a:bodyPr vert="vert270" wrap="square" lIns="0" tIns="12700" rIns="0" bIns="0" rtlCol="0">
            <a:spAutoFit/>
          </a:bodyPr>
          <a:lstStyle/>
          <a:p>
            <a:pPr marL="87630"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Images</a:t>
            </a:r>
            <a:r>
              <a:rPr sz="12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taken</a:t>
            </a:r>
            <a:r>
              <a:rPr sz="12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from</a:t>
            </a:r>
            <a:r>
              <a:rPr sz="12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Gonzalez</a:t>
            </a:r>
            <a:r>
              <a:rPr sz="12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&amp;</a:t>
            </a:r>
            <a:r>
              <a:rPr sz="12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Woods,</a:t>
            </a:r>
            <a:r>
              <a:rPr sz="12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Digital</a:t>
            </a:r>
            <a:r>
              <a:rPr sz="12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Image</a:t>
            </a:r>
            <a:r>
              <a:rPr sz="12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Processing</a:t>
            </a:r>
            <a:r>
              <a:rPr sz="12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 MT"/>
                <a:cs typeface="Arial MT"/>
              </a:rPr>
              <a:t>(2002)</a:t>
            </a:r>
            <a:endParaRPr sz="1200">
              <a:latin typeface="Arial MT"/>
              <a:cs typeface="Arial MT"/>
            </a:endParaRP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91127" y="2212848"/>
            <a:ext cx="4960620" cy="3741420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3800982" y="1543303"/>
            <a:ext cx="220980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8120" marR="5080" indent="-186055">
              <a:spcBef>
                <a:spcPts val="105"/>
              </a:spcBef>
            </a:pPr>
            <a:r>
              <a:rPr sz="2000" dirty="0">
                <a:latin typeface="Arial MT"/>
                <a:cs typeface="Arial MT"/>
              </a:rPr>
              <a:t>Image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corrupted</a:t>
            </a:r>
            <a:r>
              <a:rPr sz="2000" spc="-70" dirty="0">
                <a:latin typeface="Arial MT"/>
                <a:cs typeface="Arial MT"/>
              </a:rPr>
              <a:t> </a:t>
            </a:r>
            <a:r>
              <a:rPr sz="2000" spc="-25" dirty="0">
                <a:latin typeface="Arial MT"/>
                <a:cs typeface="Arial MT"/>
              </a:rPr>
              <a:t>by </a:t>
            </a:r>
            <a:r>
              <a:rPr sz="2000" dirty="0">
                <a:latin typeface="Arial MT"/>
                <a:cs typeface="Arial MT"/>
              </a:rPr>
              <a:t>sinusoidal</a:t>
            </a:r>
            <a:r>
              <a:rPr sz="2000" spc="-11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noise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295772" y="1543303"/>
            <a:ext cx="222440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4945" marR="5080" indent="-182880">
              <a:spcBef>
                <a:spcPts val="105"/>
              </a:spcBef>
            </a:pPr>
            <a:r>
              <a:rPr sz="2000" dirty="0">
                <a:latin typeface="Arial MT"/>
                <a:cs typeface="Arial MT"/>
              </a:rPr>
              <a:t>Fourier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spectrum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spc="-25" dirty="0">
                <a:latin typeface="Arial MT"/>
                <a:cs typeface="Arial MT"/>
              </a:rPr>
              <a:t>of </a:t>
            </a:r>
            <a:r>
              <a:rPr sz="2000" dirty="0">
                <a:latin typeface="Arial MT"/>
                <a:cs typeface="Arial MT"/>
              </a:rPr>
              <a:t>corrupted</a:t>
            </a:r>
            <a:r>
              <a:rPr sz="2000" spc="-6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image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899155" y="5962295"/>
            <a:ext cx="1958339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4970" marR="5080" indent="-382905">
              <a:spcBef>
                <a:spcPts val="100"/>
              </a:spcBef>
            </a:pPr>
            <a:r>
              <a:rPr sz="2000" dirty="0">
                <a:latin typeface="Arial MT"/>
                <a:cs typeface="Arial MT"/>
              </a:rPr>
              <a:t>Butterworth</a:t>
            </a:r>
            <a:r>
              <a:rPr sz="2000" spc="-75" dirty="0">
                <a:latin typeface="Arial MT"/>
                <a:cs typeface="Arial MT"/>
              </a:rPr>
              <a:t> </a:t>
            </a:r>
            <a:r>
              <a:rPr sz="2000" spc="-20" dirty="0">
                <a:latin typeface="Arial MT"/>
                <a:cs typeface="Arial MT"/>
              </a:rPr>
              <a:t>band </a:t>
            </a:r>
            <a:r>
              <a:rPr sz="2000" dirty="0">
                <a:latin typeface="Arial MT"/>
                <a:cs typeface="Arial MT"/>
              </a:rPr>
              <a:t>reject</a:t>
            </a:r>
            <a:r>
              <a:rPr sz="2000" spc="-6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filter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605778" y="5962295"/>
            <a:ext cx="16357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dirty="0">
                <a:latin typeface="Arial MT"/>
                <a:cs typeface="Arial MT"/>
              </a:rPr>
              <a:t>Filtered</a:t>
            </a:r>
            <a:r>
              <a:rPr sz="2000" spc="-60" dirty="0">
                <a:latin typeface="Arial MT"/>
                <a:cs typeface="Arial MT"/>
              </a:rPr>
              <a:t> </a:t>
            </a:r>
            <a:r>
              <a:rPr sz="2000" spc="-20" dirty="0">
                <a:latin typeface="Arial MT"/>
                <a:cs typeface="Arial MT"/>
              </a:rPr>
              <a:t>image</a:t>
            </a:r>
            <a:endParaRPr sz="2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2150363" y="-12191"/>
            <a:ext cx="8531860" cy="1257300"/>
            <a:chOff x="626363" y="-12191"/>
            <a:chExt cx="8531860" cy="1257300"/>
          </a:xfrm>
        </p:grpSpPr>
        <p:sp>
          <p:nvSpPr>
            <p:cNvPr id="4" name="object 4"/>
            <p:cNvSpPr/>
            <p:nvPr/>
          </p:nvSpPr>
          <p:spPr>
            <a:xfrm>
              <a:off x="639317" y="762"/>
              <a:ext cx="8505825" cy="1231900"/>
            </a:xfrm>
            <a:custGeom>
              <a:avLst/>
              <a:gdLst/>
              <a:ahLst/>
              <a:cxnLst/>
              <a:rect l="l" t="t" r="r" b="b"/>
              <a:pathLst>
                <a:path w="8505825" h="1231900">
                  <a:moveTo>
                    <a:pt x="8505444" y="0"/>
                  </a:moveTo>
                  <a:lnTo>
                    <a:pt x="0" y="0"/>
                  </a:lnTo>
                  <a:lnTo>
                    <a:pt x="0" y="1231392"/>
                  </a:lnTo>
                  <a:lnTo>
                    <a:pt x="8505444" y="1231392"/>
                  </a:lnTo>
                  <a:lnTo>
                    <a:pt x="8505444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39317" y="762"/>
              <a:ext cx="8505825" cy="1231900"/>
            </a:xfrm>
            <a:custGeom>
              <a:avLst/>
              <a:gdLst/>
              <a:ahLst/>
              <a:cxnLst/>
              <a:rect l="l" t="t" r="r" b="b"/>
              <a:pathLst>
                <a:path w="8505825" h="1231900">
                  <a:moveTo>
                    <a:pt x="0" y="1231392"/>
                  </a:moveTo>
                  <a:lnTo>
                    <a:pt x="8505444" y="1231392"/>
                  </a:lnTo>
                  <a:lnTo>
                    <a:pt x="8505444" y="0"/>
                  </a:lnTo>
                  <a:lnTo>
                    <a:pt x="0" y="0"/>
                  </a:lnTo>
                  <a:lnTo>
                    <a:pt x="0" y="1231392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04800" y="100469"/>
            <a:ext cx="883920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024245">
              <a:spcBef>
                <a:spcPts val="95"/>
              </a:spcBef>
            </a:pPr>
            <a:r>
              <a:rPr lang="en-US" spc="-10" dirty="0"/>
              <a:t>Summary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09600" y="1676400"/>
            <a:ext cx="10363200" cy="426078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marR="5080" indent="-457200"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sz="3200" dirty="0">
                <a:latin typeface="Arial MT"/>
                <a:cs typeface="Arial MT"/>
              </a:rPr>
              <a:t>In</a:t>
            </a:r>
            <a:r>
              <a:rPr sz="3200" spc="-3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this</a:t>
            </a:r>
            <a:r>
              <a:rPr sz="3200" spc="-2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lecture</a:t>
            </a:r>
            <a:r>
              <a:rPr sz="3200" spc="-5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we</a:t>
            </a:r>
            <a:r>
              <a:rPr sz="3200" spc="-2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will</a:t>
            </a:r>
            <a:r>
              <a:rPr sz="3200" spc="-3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look</a:t>
            </a:r>
            <a:r>
              <a:rPr sz="3200" spc="-3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at</a:t>
            </a:r>
            <a:r>
              <a:rPr sz="3200" spc="-3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image</a:t>
            </a:r>
            <a:r>
              <a:rPr sz="3200" spc="-30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restoration </a:t>
            </a:r>
            <a:r>
              <a:rPr sz="3200" dirty="0">
                <a:latin typeface="Arial MT"/>
                <a:cs typeface="Arial MT"/>
              </a:rPr>
              <a:t>for</a:t>
            </a:r>
            <a:r>
              <a:rPr sz="3200" spc="-4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noise</a:t>
            </a:r>
            <a:r>
              <a:rPr sz="3200" spc="-25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removal</a:t>
            </a:r>
            <a:r>
              <a:rPr lang="en-US" sz="3200" spc="-10" dirty="0">
                <a:latin typeface="Arial MT"/>
                <a:cs typeface="Arial MT"/>
              </a:rPr>
              <a:t>.</a:t>
            </a:r>
            <a:endParaRPr sz="3200" dirty="0">
              <a:latin typeface="Arial MT"/>
              <a:cs typeface="Arial MT"/>
            </a:endParaRPr>
          </a:p>
          <a:p>
            <a:pPr marL="469900" marR="794385" indent="-457200">
              <a:spcBef>
                <a:spcPts val="770"/>
              </a:spcBef>
              <a:buFont typeface="Arial" panose="020B0604020202020204" pitchFamily="34" charset="0"/>
              <a:buChar char="•"/>
            </a:pPr>
            <a:r>
              <a:rPr sz="3200" dirty="0">
                <a:latin typeface="Arial MT"/>
                <a:cs typeface="Arial MT"/>
              </a:rPr>
              <a:t>Restoration</a:t>
            </a:r>
            <a:r>
              <a:rPr sz="3200" spc="-8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is</a:t>
            </a:r>
            <a:r>
              <a:rPr sz="3200" spc="-2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slightly</a:t>
            </a:r>
            <a:r>
              <a:rPr sz="3200" spc="-3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more</a:t>
            </a:r>
            <a:r>
              <a:rPr sz="3200" spc="-4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objective</a:t>
            </a:r>
            <a:r>
              <a:rPr sz="3200" spc="-50" dirty="0">
                <a:latin typeface="Arial MT"/>
                <a:cs typeface="Arial MT"/>
              </a:rPr>
              <a:t> </a:t>
            </a:r>
            <a:r>
              <a:rPr sz="3200" spc="-20" dirty="0">
                <a:latin typeface="Arial MT"/>
                <a:cs typeface="Arial MT"/>
              </a:rPr>
              <a:t>than </a:t>
            </a:r>
            <a:r>
              <a:rPr sz="3200" spc="-10" dirty="0">
                <a:latin typeface="Arial MT"/>
                <a:cs typeface="Arial MT"/>
              </a:rPr>
              <a:t>enhancement</a:t>
            </a:r>
            <a:r>
              <a:rPr lang="en-US" sz="3200" spc="-10" dirty="0">
                <a:latin typeface="Arial MT"/>
                <a:cs typeface="Arial MT"/>
              </a:rPr>
              <a:t>.</a:t>
            </a:r>
            <a:endParaRPr sz="3200" dirty="0">
              <a:latin typeface="Arial MT"/>
              <a:cs typeface="Arial MT"/>
            </a:endParaRPr>
          </a:p>
          <a:p>
            <a:pPr marL="469900" marR="751205" indent="-457200">
              <a:spcBef>
                <a:spcPts val="770"/>
              </a:spcBef>
              <a:buFont typeface="Arial" panose="020B0604020202020204" pitchFamily="34" charset="0"/>
              <a:buChar char="•"/>
            </a:pPr>
            <a:r>
              <a:rPr sz="3200" dirty="0">
                <a:latin typeface="Arial MT"/>
                <a:cs typeface="Arial MT"/>
              </a:rPr>
              <a:t>Spatial</a:t>
            </a:r>
            <a:r>
              <a:rPr sz="3200" spc="-4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domain</a:t>
            </a:r>
            <a:r>
              <a:rPr sz="3200" spc="-6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techniques</a:t>
            </a:r>
            <a:r>
              <a:rPr sz="3200" spc="-5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are</a:t>
            </a:r>
            <a:r>
              <a:rPr sz="3200" spc="-60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particularly </a:t>
            </a:r>
            <a:r>
              <a:rPr sz="3200" dirty="0">
                <a:latin typeface="Arial MT"/>
                <a:cs typeface="Arial MT"/>
              </a:rPr>
              <a:t>useful</a:t>
            </a:r>
            <a:r>
              <a:rPr sz="3200" spc="-5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for</a:t>
            </a:r>
            <a:r>
              <a:rPr sz="3200" spc="-4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removing</a:t>
            </a:r>
            <a:r>
              <a:rPr sz="3200" spc="-6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random</a:t>
            </a:r>
            <a:r>
              <a:rPr sz="3200" spc="-55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noise</a:t>
            </a:r>
            <a:r>
              <a:rPr lang="en-US" sz="3200" spc="-10" dirty="0">
                <a:latin typeface="Arial MT"/>
                <a:cs typeface="Arial MT"/>
              </a:rPr>
              <a:t>.</a:t>
            </a:r>
            <a:endParaRPr sz="3200" dirty="0">
              <a:latin typeface="Arial MT"/>
              <a:cs typeface="Arial MT"/>
            </a:endParaRPr>
          </a:p>
          <a:p>
            <a:pPr marL="469900" marR="75565" indent="-457200">
              <a:spcBef>
                <a:spcPts val="765"/>
              </a:spcBef>
              <a:buFont typeface="Arial" panose="020B0604020202020204" pitchFamily="34" charset="0"/>
              <a:buChar char="•"/>
            </a:pPr>
            <a:r>
              <a:rPr sz="3200" dirty="0">
                <a:latin typeface="Arial MT"/>
                <a:cs typeface="Arial MT"/>
              </a:rPr>
              <a:t>Frequency</a:t>
            </a:r>
            <a:r>
              <a:rPr sz="3200" spc="-8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domain</a:t>
            </a:r>
            <a:r>
              <a:rPr sz="3200" spc="-5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techniques</a:t>
            </a:r>
            <a:r>
              <a:rPr sz="3200" spc="-5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are</a:t>
            </a:r>
            <a:r>
              <a:rPr sz="3200" spc="-65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particularly </a:t>
            </a:r>
            <a:r>
              <a:rPr sz="3200" dirty="0">
                <a:latin typeface="Arial MT"/>
                <a:cs typeface="Arial MT"/>
              </a:rPr>
              <a:t>useful</a:t>
            </a:r>
            <a:r>
              <a:rPr sz="3200" spc="-6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for</a:t>
            </a:r>
            <a:r>
              <a:rPr sz="3200" spc="-4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removing</a:t>
            </a:r>
            <a:r>
              <a:rPr sz="3200" spc="-6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periodic</a:t>
            </a:r>
            <a:r>
              <a:rPr sz="3200" spc="-50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nois</a:t>
            </a:r>
            <a:r>
              <a:rPr lang="en-US" sz="3200" spc="-10" dirty="0">
                <a:latin typeface="Arial MT"/>
                <a:cs typeface="Arial MT"/>
              </a:rPr>
              <a:t>e.</a:t>
            </a:r>
            <a:endParaRPr sz="32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2150363" y="-12191"/>
            <a:ext cx="8531860" cy="1257300"/>
            <a:chOff x="626363" y="-12191"/>
            <a:chExt cx="8531860" cy="1257300"/>
          </a:xfrm>
        </p:grpSpPr>
        <p:sp>
          <p:nvSpPr>
            <p:cNvPr id="4" name="object 4"/>
            <p:cNvSpPr/>
            <p:nvPr/>
          </p:nvSpPr>
          <p:spPr>
            <a:xfrm>
              <a:off x="639317" y="762"/>
              <a:ext cx="8505825" cy="1231900"/>
            </a:xfrm>
            <a:custGeom>
              <a:avLst/>
              <a:gdLst/>
              <a:ahLst/>
              <a:cxnLst/>
              <a:rect l="l" t="t" r="r" b="b"/>
              <a:pathLst>
                <a:path w="8505825" h="1231900">
                  <a:moveTo>
                    <a:pt x="8505444" y="0"/>
                  </a:moveTo>
                  <a:lnTo>
                    <a:pt x="0" y="0"/>
                  </a:lnTo>
                  <a:lnTo>
                    <a:pt x="0" y="1231392"/>
                  </a:lnTo>
                  <a:lnTo>
                    <a:pt x="8505444" y="1231392"/>
                  </a:lnTo>
                  <a:lnTo>
                    <a:pt x="8505444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39317" y="762"/>
              <a:ext cx="8505825" cy="1231900"/>
            </a:xfrm>
            <a:custGeom>
              <a:avLst/>
              <a:gdLst/>
              <a:ahLst/>
              <a:cxnLst/>
              <a:rect l="l" t="t" r="r" b="b"/>
              <a:pathLst>
                <a:path w="8505825" h="1231900">
                  <a:moveTo>
                    <a:pt x="0" y="1231392"/>
                  </a:moveTo>
                  <a:lnTo>
                    <a:pt x="8505444" y="1231392"/>
                  </a:lnTo>
                  <a:lnTo>
                    <a:pt x="8505444" y="0"/>
                  </a:lnTo>
                  <a:lnTo>
                    <a:pt x="0" y="0"/>
                  </a:lnTo>
                  <a:lnTo>
                    <a:pt x="0" y="1231392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880717" y="1270365"/>
            <a:ext cx="7976870" cy="4470455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307975">
              <a:spcBef>
                <a:spcPts val="780"/>
              </a:spcBef>
            </a:pPr>
            <a:r>
              <a:rPr sz="2800" dirty="0">
                <a:solidFill>
                  <a:srgbClr val="FF0000"/>
                </a:solidFill>
                <a:latin typeface="Arial MT"/>
                <a:cs typeface="Arial MT"/>
              </a:rPr>
              <a:t>Degradation</a:t>
            </a:r>
            <a:r>
              <a:rPr sz="2800" spc="-6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0000"/>
                </a:solidFill>
                <a:latin typeface="Arial MT"/>
                <a:cs typeface="Arial MT"/>
              </a:rPr>
              <a:t>of</a:t>
            </a:r>
            <a:r>
              <a:rPr sz="2800" spc="-7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0000"/>
                </a:solidFill>
                <a:latin typeface="Arial MT"/>
                <a:cs typeface="Arial MT"/>
              </a:rPr>
              <a:t>images</a:t>
            </a:r>
            <a:r>
              <a:rPr sz="2800" spc="-7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0000"/>
                </a:solidFill>
                <a:latin typeface="Arial MT"/>
                <a:cs typeface="Arial MT"/>
              </a:rPr>
              <a:t>can</a:t>
            </a:r>
            <a:r>
              <a:rPr sz="2800" spc="-7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0000"/>
                </a:solidFill>
                <a:latin typeface="Arial MT"/>
                <a:cs typeface="Arial MT"/>
              </a:rPr>
              <a:t>have</a:t>
            </a:r>
            <a:r>
              <a:rPr sz="2800" spc="-7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0000"/>
                </a:solidFill>
                <a:latin typeface="Arial MT"/>
                <a:cs typeface="Arial MT"/>
              </a:rPr>
              <a:t>many</a:t>
            </a:r>
            <a:r>
              <a:rPr sz="2800" spc="-7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Arial MT"/>
                <a:cs typeface="Arial MT"/>
              </a:rPr>
              <a:t>causes</a:t>
            </a:r>
            <a:endParaRPr sz="2800">
              <a:latin typeface="Arial MT"/>
              <a:cs typeface="Arial MT"/>
            </a:endParaRPr>
          </a:p>
          <a:p>
            <a:pPr marL="354965" indent="-342265">
              <a:spcBef>
                <a:spcPts val="595"/>
              </a:spcBef>
              <a:buChar char="•"/>
              <a:tabLst>
                <a:tab pos="354965" algn="l"/>
              </a:tabLst>
            </a:pPr>
            <a:r>
              <a:rPr sz="2400" dirty="0">
                <a:latin typeface="Arial MT"/>
                <a:cs typeface="Arial MT"/>
              </a:rPr>
              <a:t>defects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optical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lenses;</a:t>
            </a:r>
            <a:endParaRPr sz="2400">
              <a:latin typeface="Arial MT"/>
              <a:cs typeface="Arial MT"/>
            </a:endParaRPr>
          </a:p>
          <a:p>
            <a:pPr marL="354965" indent="-342265">
              <a:spcBef>
                <a:spcPts val="580"/>
              </a:spcBef>
              <a:buChar char="•"/>
              <a:tabLst>
                <a:tab pos="354965" algn="l"/>
              </a:tabLst>
            </a:pPr>
            <a:r>
              <a:rPr sz="2400" dirty="0">
                <a:latin typeface="Arial MT"/>
                <a:cs typeface="Arial MT"/>
              </a:rPr>
              <a:t>nonlinearity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</a:t>
            </a:r>
            <a:r>
              <a:rPr sz="2400" spc="-8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electro-</a:t>
            </a:r>
            <a:r>
              <a:rPr sz="2400" dirty="0">
                <a:latin typeface="Arial MT"/>
                <a:cs typeface="Arial MT"/>
              </a:rPr>
              <a:t>optical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sensor;</a:t>
            </a:r>
            <a:endParaRPr sz="2400">
              <a:latin typeface="Arial MT"/>
              <a:cs typeface="Arial MT"/>
            </a:endParaRPr>
          </a:p>
          <a:p>
            <a:pPr marL="354965" indent="-342265">
              <a:spcBef>
                <a:spcPts val="575"/>
              </a:spcBef>
              <a:buChar char="•"/>
              <a:tabLst>
                <a:tab pos="354965" algn="l"/>
              </a:tabLst>
            </a:pPr>
            <a:r>
              <a:rPr sz="2400" dirty="0">
                <a:latin typeface="Arial MT"/>
                <a:cs typeface="Arial MT"/>
              </a:rPr>
              <a:t>graininess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film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material;</a:t>
            </a:r>
            <a:endParaRPr sz="2400">
              <a:latin typeface="Arial MT"/>
              <a:cs typeface="Arial MT"/>
            </a:endParaRPr>
          </a:p>
          <a:p>
            <a:pPr marL="354965" indent="-342265">
              <a:spcBef>
                <a:spcPts val="575"/>
              </a:spcBef>
              <a:buChar char="•"/>
              <a:tabLst>
                <a:tab pos="354965" algn="l"/>
              </a:tabLst>
            </a:pPr>
            <a:r>
              <a:rPr sz="2400" dirty="0">
                <a:latin typeface="Arial MT"/>
                <a:cs typeface="Arial MT"/>
              </a:rPr>
              <a:t>relative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motion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between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an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object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and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camera</a:t>
            </a:r>
            <a:endParaRPr sz="2400">
              <a:latin typeface="Arial MT"/>
              <a:cs typeface="Arial MT"/>
            </a:endParaRPr>
          </a:p>
          <a:p>
            <a:pPr marL="354965" indent="-342265">
              <a:spcBef>
                <a:spcPts val="580"/>
              </a:spcBef>
              <a:buChar char="•"/>
              <a:tabLst>
                <a:tab pos="354965" algn="l"/>
              </a:tabLst>
            </a:pPr>
            <a:r>
              <a:rPr sz="2400" dirty="0">
                <a:latin typeface="Arial MT"/>
                <a:cs typeface="Arial MT"/>
              </a:rPr>
              <a:t>wrong</a:t>
            </a:r>
            <a:r>
              <a:rPr sz="2400" spc="-8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focus,</a:t>
            </a:r>
            <a:endParaRPr sz="2400">
              <a:latin typeface="Arial MT"/>
              <a:cs typeface="Arial MT"/>
            </a:endParaRPr>
          </a:p>
          <a:p>
            <a:pPr marL="354965" indent="-342265">
              <a:spcBef>
                <a:spcPts val="575"/>
              </a:spcBef>
              <a:buChar char="•"/>
              <a:tabLst>
                <a:tab pos="354965" algn="l"/>
              </a:tabLst>
            </a:pPr>
            <a:r>
              <a:rPr sz="2400" dirty="0">
                <a:latin typeface="Arial MT"/>
                <a:cs typeface="Arial MT"/>
              </a:rPr>
              <a:t>atmospheric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turbulence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in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remote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sensing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or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astronomy,</a:t>
            </a:r>
            <a:endParaRPr sz="2400">
              <a:latin typeface="Arial MT"/>
              <a:cs typeface="Arial MT"/>
            </a:endParaRPr>
          </a:p>
          <a:p>
            <a:pPr marL="354965" indent="-342265">
              <a:spcBef>
                <a:spcPts val="575"/>
              </a:spcBef>
              <a:buChar char="•"/>
              <a:tabLst>
                <a:tab pos="354965" algn="l"/>
              </a:tabLst>
            </a:pPr>
            <a:r>
              <a:rPr sz="2400" spc="-20" dirty="0">
                <a:latin typeface="Arial MT"/>
                <a:cs typeface="Arial MT"/>
              </a:rPr>
              <a:t>etc.</a:t>
            </a:r>
            <a:endParaRPr sz="2400">
              <a:latin typeface="Arial MT"/>
              <a:cs typeface="Arial MT"/>
            </a:endParaRPr>
          </a:p>
          <a:p>
            <a:pPr marL="354965" indent="-342265">
              <a:spcBef>
                <a:spcPts val="575"/>
              </a:spcBef>
              <a:buChar char="•"/>
              <a:tabLst>
                <a:tab pos="354965" algn="l"/>
              </a:tabLst>
            </a:pPr>
            <a:r>
              <a:rPr sz="2400" dirty="0">
                <a:latin typeface="Arial MT"/>
                <a:cs typeface="Arial MT"/>
              </a:rPr>
              <a:t>The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objective</a:t>
            </a:r>
            <a:r>
              <a:rPr sz="2400" spc="-3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image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restoration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is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to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reconstruct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the</a:t>
            </a:r>
            <a:endParaRPr sz="2400">
              <a:latin typeface="Arial MT"/>
              <a:cs typeface="Arial MT"/>
            </a:endParaRPr>
          </a:p>
          <a:p>
            <a:pPr marL="355600">
              <a:spcBef>
                <a:spcPts val="5"/>
              </a:spcBef>
            </a:pPr>
            <a:r>
              <a:rPr sz="2400" dirty="0">
                <a:latin typeface="Arial MT"/>
                <a:cs typeface="Arial MT"/>
              </a:rPr>
              <a:t>original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image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from</a:t>
            </a:r>
            <a:r>
              <a:rPr sz="2400" spc="-9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its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degraded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version.</a:t>
            </a:r>
            <a:endParaRPr sz="2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2150363" y="-12191"/>
            <a:ext cx="8531860" cy="1257300"/>
            <a:chOff x="626363" y="-12191"/>
            <a:chExt cx="8531860" cy="1257300"/>
          </a:xfrm>
        </p:grpSpPr>
        <p:sp>
          <p:nvSpPr>
            <p:cNvPr id="4" name="object 4"/>
            <p:cNvSpPr/>
            <p:nvPr/>
          </p:nvSpPr>
          <p:spPr>
            <a:xfrm>
              <a:off x="639317" y="762"/>
              <a:ext cx="8505825" cy="1231900"/>
            </a:xfrm>
            <a:custGeom>
              <a:avLst/>
              <a:gdLst/>
              <a:ahLst/>
              <a:cxnLst/>
              <a:rect l="l" t="t" r="r" b="b"/>
              <a:pathLst>
                <a:path w="8505825" h="1231900">
                  <a:moveTo>
                    <a:pt x="8505444" y="0"/>
                  </a:moveTo>
                  <a:lnTo>
                    <a:pt x="0" y="0"/>
                  </a:lnTo>
                  <a:lnTo>
                    <a:pt x="0" y="1231392"/>
                  </a:lnTo>
                  <a:lnTo>
                    <a:pt x="8505444" y="1231392"/>
                  </a:lnTo>
                  <a:lnTo>
                    <a:pt x="8505444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39317" y="762"/>
              <a:ext cx="8505825" cy="1231900"/>
            </a:xfrm>
            <a:custGeom>
              <a:avLst/>
              <a:gdLst/>
              <a:ahLst/>
              <a:cxnLst/>
              <a:rect l="l" t="t" r="r" b="b"/>
              <a:pathLst>
                <a:path w="8505825" h="1231900">
                  <a:moveTo>
                    <a:pt x="0" y="1231392"/>
                  </a:moveTo>
                  <a:lnTo>
                    <a:pt x="8505444" y="1231392"/>
                  </a:lnTo>
                  <a:lnTo>
                    <a:pt x="8505444" y="0"/>
                  </a:lnTo>
                  <a:lnTo>
                    <a:pt x="0" y="0"/>
                  </a:lnTo>
                  <a:lnTo>
                    <a:pt x="0" y="1231392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100195">
              <a:spcBef>
                <a:spcPts val="95"/>
              </a:spcBef>
            </a:pPr>
            <a:r>
              <a:rPr dirty="0"/>
              <a:t>Noise</a:t>
            </a:r>
            <a:r>
              <a:rPr spc="-105" dirty="0"/>
              <a:t> </a:t>
            </a:r>
            <a:r>
              <a:rPr dirty="0"/>
              <a:t>and</a:t>
            </a:r>
            <a:r>
              <a:rPr spc="-90" dirty="0"/>
              <a:t> </a:t>
            </a:r>
            <a:r>
              <a:rPr spc="-10" dirty="0"/>
              <a:t>Images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6494018" y="1589533"/>
            <a:ext cx="4023995" cy="4923155"/>
            <a:chOff x="4970017" y="1589532"/>
            <a:chExt cx="4023995" cy="492315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00672" y="1589532"/>
              <a:ext cx="1958339" cy="169710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68391" y="2226449"/>
              <a:ext cx="3725240" cy="362126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70017" y="3821430"/>
              <a:ext cx="2338053" cy="253772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77414" y="5728542"/>
              <a:ext cx="77486" cy="7392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60441" y="6344551"/>
              <a:ext cx="94904" cy="9674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516852" y="5512257"/>
              <a:ext cx="904875" cy="1000760"/>
            </a:xfrm>
            <a:custGeom>
              <a:avLst/>
              <a:gdLst/>
              <a:ahLst/>
              <a:cxnLst/>
              <a:rect l="l" t="t" r="r" b="b"/>
              <a:pathLst>
                <a:path w="904875" h="1000759">
                  <a:moveTo>
                    <a:pt x="60236" y="982891"/>
                  </a:moveTo>
                  <a:lnTo>
                    <a:pt x="47459" y="965542"/>
                  </a:lnTo>
                  <a:lnTo>
                    <a:pt x="53848" y="945464"/>
                  </a:lnTo>
                  <a:lnTo>
                    <a:pt x="33769" y="952766"/>
                  </a:lnTo>
                  <a:lnTo>
                    <a:pt x="16421" y="939990"/>
                  </a:lnTo>
                  <a:lnTo>
                    <a:pt x="17335" y="960983"/>
                  </a:lnTo>
                  <a:lnTo>
                    <a:pt x="0" y="973759"/>
                  </a:lnTo>
                  <a:lnTo>
                    <a:pt x="20078" y="980147"/>
                  </a:lnTo>
                  <a:lnTo>
                    <a:pt x="26466" y="1000226"/>
                  </a:lnTo>
                  <a:lnTo>
                    <a:pt x="39243" y="982891"/>
                  </a:lnTo>
                  <a:lnTo>
                    <a:pt x="60236" y="982891"/>
                  </a:lnTo>
                  <a:close/>
                </a:path>
                <a:path w="904875" h="1000759">
                  <a:moveTo>
                    <a:pt x="314833" y="912609"/>
                  </a:moveTo>
                  <a:lnTo>
                    <a:pt x="297484" y="900747"/>
                  </a:lnTo>
                  <a:lnTo>
                    <a:pt x="298399" y="878852"/>
                  </a:lnTo>
                  <a:lnTo>
                    <a:pt x="281063" y="891628"/>
                  </a:lnTo>
                  <a:lnTo>
                    <a:pt x="260985" y="884326"/>
                  </a:lnTo>
                  <a:lnTo>
                    <a:pt x="267385" y="905319"/>
                  </a:lnTo>
                  <a:lnTo>
                    <a:pt x="254596" y="922655"/>
                  </a:lnTo>
                  <a:lnTo>
                    <a:pt x="275590" y="921740"/>
                  </a:lnTo>
                  <a:lnTo>
                    <a:pt x="288366" y="939990"/>
                  </a:lnTo>
                  <a:lnTo>
                    <a:pt x="294754" y="918997"/>
                  </a:lnTo>
                  <a:lnTo>
                    <a:pt x="314833" y="912609"/>
                  </a:lnTo>
                  <a:close/>
                </a:path>
                <a:path w="904875" h="1000759">
                  <a:moveTo>
                    <a:pt x="904328" y="30111"/>
                  </a:moveTo>
                  <a:lnTo>
                    <a:pt x="887018" y="20078"/>
                  </a:lnTo>
                  <a:lnTo>
                    <a:pt x="885113" y="0"/>
                  </a:lnTo>
                  <a:lnTo>
                    <a:pt x="870610" y="13690"/>
                  </a:lnTo>
                  <a:lnTo>
                    <a:pt x="851395" y="9131"/>
                  </a:lnTo>
                  <a:lnTo>
                    <a:pt x="859663" y="27381"/>
                  </a:lnTo>
                  <a:lnTo>
                    <a:pt x="849617" y="43802"/>
                  </a:lnTo>
                  <a:lnTo>
                    <a:pt x="868692" y="41986"/>
                  </a:lnTo>
                  <a:lnTo>
                    <a:pt x="881545" y="56578"/>
                  </a:lnTo>
                  <a:lnTo>
                    <a:pt x="886129" y="37426"/>
                  </a:lnTo>
                  <a:lnTo>
                    <a:pt x="904328" y="3011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059941" y="1354583"/>
            <a:ext cx="5393055" cy="47110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spcBef>
                <a:spcPts val="105"/>
              </a:spcBef>
            </a:pPr>
            <a:r>
              <a:rPr sz="3200" dirty="0">
                <a:latin typeface="Arial MT"/>
                <a:cs typeface="Arial MT"/>
              </a:rPr>
              <a:t>The</a:t>
            </a:r>
            <a:r>
              <a:rPr sz="3200" spc="-5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sources</a:t>
            </a:r>
            <a:r>
              <a:rPr sz="3200" spc="-3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of</a:t>
            </a:r>
            <a:r>
              <a:rPr sz="3200" spc="-3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noise</a:t>
            </a:r>
            <a:r>
              <a:rPr sz="3200" spc="-1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in</a:t>
            </a:r>
            <a:r>
              <a:rPr sz="3200" spc="-20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digital </a:t>
            </a:r>
            <a:r>
              <a:rPr sz="3200" dirty="0">
                <a:latin typeface="Arial MT"/>
                <a:cs typeface="Arial MT"/>
              </a:rPr>
              <a:t>images</a:t>
            </a:r>
            <a:r>
              <a:rPr sz="3200" spc="-6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arise</a:t>
            </a:r>
            <a:r>
              <a:rPr sz="3200" spc="-5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during</a:t>
            </a:r>
            <a:r>
              <a:rPr sz="3200" spc="-45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image </a:t>
            </a:r>
            <a:r>
              <a:rPr sz="3200" dirty="0">
                <a:latin typeface="Arial MT"/>
                <a:cs typeface="Arial MT"/>
              </a:rPr>
              <a:t>acquisition</a:t>
            </a:r>
            <a:r>
              <a:rPr sz="3200" spc="-10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(digitization)</a:t>
            </a:r>
            <a:r>
              <a:rPr sz="3200" spc="-70" dirty="0">
                <a:latin typeface="Arial MT"/>
                <a:cs typeface="Arial MT"/>
              </a:rPr>
              <a:t> </a:t>
            </a:r>
            <a:r>
              <a:rPr sz="3200" spc="-25" dirty="0">
                <a:latin typeface="Arial MT"/>
                <a:cs typeface="Arial MT"/>
              </a:rPr>
              <a:t>and </a:t>
            </a:r>
            <a:r>
              <a:rPr sz="3200" spc="-10" dirty="0">
                <a:latin typeface="Arial MT"/>
                <a:cs typeface="Arial MT"/>
              </a:rPr>
              <a:t>transmission</a:t>
            </a:r>
            <a:endParaRPr sz="3200">
              <a:latin typeface="Arial MT"/>
              <a:cs typeface="Arial MT"/>
            </a:endParaRPr>
          </a:p>
          <a:p>
            <a:pPr marL="838835" marR="765175" indent="-285750">
              <a:spcBef>
                <a:spcPts val="690"/>
              </a:spcBef>
              <a:buChar char="–"/>
              <a:tabLst>
                <a:tab pos="840105" algn="l"/>
              </a:tabLst>
            </a:pPr>
            <a:r>
              <a:rPr sz="2800" dirty="0">
                <a:latin typeface="Arial MT"/>
                <a:cs typeface="Arial MT"/>
              </a:rPr>
              <a:t>Imaging</a:t>
            </a:r>
            <a:r>
              <a:rPr sz="2800" spc="-7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sensors</a:t>
            </a:r>
            <a:r>
              <a:rPr sz="2800" spc="-8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can</a:t>
            </a:r>
            <a:r>
              <a:rPr sz="2800" spc="-90" dirty="0">
                <a:latin typeface="Arial MT"/>
                <a:cs typeface="Arial MT"/>
              </a:rPr>
              <a:t> </a:t>
            </a:r>
            <a:r>
              <a:rPr sz="2800" spc="-25" dirty="0">
                <a:latin typeface="Arial MT"/>
                <a:cs typeface="Arial MT"/>
              </a:rPr>
              <a:t>be 	</a:t>
            </a:r>
            <a:r>
              <a:rPr sz="2800" dirty="0">
                <a:latin typeface="Arial MT"/>
                <a:cs typeface="Arial MT"/>
              </a:rPr>
              <a:t>affected</a:t>
            </a:r>
            <a:r>
              <a:rPr sz="2800" spc="-6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by</a:t>
            </a:r>
            <a:r>
              <a:rPr sz="2800" spc="-70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ambient 	conditions</a:t>
            </a:r>
            <a:endParaRPr sz="2800">
              <a:latin typeface="Arial MT"/>
              <a:cs typeface="Arial MT"/>
            </a:endParaRPr>
          </a:p>
          <a:p>
            <a:pPr marL="838835" marR="389255" indent="-285750">
              <a:spcBef>
                <a:spcPts val="670"/>
              </a:spcBef>
              <a:buChar char="–"/>
              <a:tabLst>
                <a:tab pos="840105" algn="l"/>
              </a:tabLst>
            </a:pPr>
            <a:r>
              <a:rPr sz="2800" dirty="0">
                <a:latin typeface="Arial MT"/>
                <a:cs typeface="Arial MT"/>
              </a:rPr>
              <a:t>Interference</a:t>
            </a:r>
            <a:r>
              <a:rPr sz="2800" spc="-8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can</a:t>
            </a:r>
            <a:r>
              <a:rPr sz="2800" spc="-9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be</a:t>
            </a:r>
            <a:r>
              <a:rPr sz="2800" spc="-90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added 	</a:t>
            </a:r>
            <a:r>
              <a:rPr sz="2800" dirty="0">
                <a:latin typeface="Arial MT"/>
                <a:cs typeface="Arial MT"/>
              </a:rPr>
              <a:t>to</a:t>
            </a:r>
            <a:r>
              <a:rPr sz="2800" spc="-5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an</a:t>
            </a:r>
            <a:r>
              <a:rPr sz="2800" spc="-5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image</a:t>
            </a:r>
            <a:r>
              <a:rPr sz="2800" spc="-40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during 	transmission</a:t>
            </a:r>
            <a:endParaRPr sz="2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2150363" y="-12191"/>
            <a:ext cx="8531860" cy="1257300"/>
            <a:chOff x="626363" y="-12191"/>
            <a:chExt cx="8531860" cy="1257300"/>
          </a:xfrm>
        </p:grpSpPr>
        <p:sp>
          <p:nvSpPr>
            <p:cNvPr id="4" name="object 4"/>
            <p:cNvSpPr/>
            <p:nvPr/>
          </p:nvSpPr>
          <p:spPr>
            <a:xfrm>
              <a:off x="639317" y="762"/>
              <a:ext cx="8505825" cy="1231900"/>
            </a:xfrm>
            <a:custGeom>
              <a:avLst/>
              <a:gdLst/>
              <a:ahLst/>
              <a:cxnLst/>
              <a:rect l="l" t="t" r="r" b="b"/>
              <a:pathLst>
                <a:path w="8505825" h="1231900">
                  <a:moveTo>
                    <a:pt x="8505444" y="0"/>
                  </a:moveTo>
                  <a:lnTo>
                    <a:pt x="0" y="0"/>
                  </a:lnTo>
                  <a:lnTo>
                    <a:pt x="0" y="1231392"/>
                  </a:lnTo>
                  <a:lnTo>
                    <a:pt x="8505444" y="1231392"/>
                  </a:lnTo>
                  <a:lnTo>
                    <a:pt x="8505444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39317" y="762"/>
              <a:ext cx="8505825" cy="1231900"/>
            </a:xfrm>
            <a:custGeom>
              <a:avLst/>
              <a:gdLst/>
              <a:ahLst/>
              <a:cxnLst/>
              <a:rect l="l" t="t" r="r" b="b"/>
              <a:pathLst>
                <a:path w="8505825" h="1231900">
                  <a:moveTo>
                    <a:pt x="0" y="1231392"/>
                  </a:moveTo>
                  <a:lnTo>
                    <a:pt x="8505444" y="1231392"/>
                  </a:lnTo>
                  <a:lnTo>
                    <a:pt x="8505444" y="0"/>
                  </a:lnTo>
                  <a:lnTo>
                    <a:pt x="0" y="0"/>
                  </a:lnTo>
                  <a:lnTo>
                    <a:pt x="0" y="1231392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373370">
              <a:spcBef>
                <a:spcPts val="95"/>
              </a:spcBef>
            </a:pPr>
            <a:r>
              <a:rPr dirty="0"/>
              <a:t>Noise</a:t>
            </a:r>
            <a:r>
              <a:rPr spc="-130" dirty="0"/>
              <a:t> </a:t>
            </a:r>
            <a:r>
              <a:rPr spc="-10" dirty="0"/>
              <a:t>Model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059941" y="1354583"/>
            <a:ext cx="7943215" cy="52927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266825">
              <a:spcBef>
                <a:spcPts val="105"/>
              </a:spcBef>
            </a:pPr>
            <a:r>
              <a:rPr sz="3200" dirty="0">
                <a:latin typeface="Arial MT"/>
                <a:cs typeface="Arial MT"/>
              </a:rPr>
              <a:t>We</a:t>
            </a:r>
            <a:r>
              <a:rPr sz="3200" spc="-2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can</a:t>
            </a:r>
            <a:r>
              <a:rPr sz="3200" spc="-4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consider</a:t>
            </a:r>
            <a:r>
              <a:rPr sz="3200" spc="-4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a</a:t>
            </a:r>
            <a:r>
              <a:rPr sz="3200" spc="-1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noisy</a:t>
            </a:r>
            <a:r>
              <a:rPr sz="3200" spc="-3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image</a:t>
            </a:r>
            <a:r>
              <a:rPr sz="3200" spc="-2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to</a:t>
            </a:r>
            <a:r>
              <a:rPr sz="3200" spc="-25" dirty="0">
                <a:latin typeface="Arial MT"/>
                <a:cs typeface="Arial MT"/>
              </a:rPr>
              <a:t> be </a:t>
            </a:r>
            <a:r>
              <a:rPr sz="3200" dirty="0">
                <a:latin typeface="Arial MT"/>
                <a:cs typeface="Arial MT"/>
              </a:rPr>
              <a:t>modelled</a:t>
            </a:r>
            <a:r>
              <a:rPr sz="3200" spc="-4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as</a:t>
            </a:r>
            <a:r>
              <a:rPr sz="3200" spc="-45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follows:</a:t>
            </a:r>
            <a:endParaRPr sz="3200">
              <a:latin typeface="Arial MT"/>
              <a:cs typeface="Arial MT"/>
            </a:endParaRPr>
          </a:p>
          <a:p>
            <a:pPr marL="510540">
              <a:spcBef>
                <a:spcPts val="1330"/>
              </a:spcBef>
              <a:tabLst>
                <a:tab pos="2500630" algn="l"/>
              </a:tabLst>
            </a:pPr>
            <a:r>
              <a:rPr sz="3900" i="1" spc="185" dirty="0">
                <a:latin typeface="Times New Roman"/>
                <a:cs typeface="Times New Roman"/>
              </a:rPr>
              <a:t>g</a:t>
            </a:r>
            <a:r>
              <a:rPr sz="3900" spc="185" dirty="0">
                <a:latin typeface="Times New Roman"/>
                <a:cs typeface="Times New Roman"/>
              </a:rPr>
              <a:t>(</a:t>
            </a:r>
            <a:r>
              <a:rPr sz="3900" i="1" spc="185" dirty="0">
                <a:latin typeface="Times New Roman"/>
                <a:cs typeface="Times New Roman"/>
              </a:rPr>
              <a:t>x</a:t>
            </a:r>
            <a:r>
              <a:rPr sz="3900" spc="185" dirty="0">
                <a:latin typeface="Times New Roman"/>
                <a:cs typeface="Times New Roman"/>
              </a:rPr>
              <a:t>,</a:t>
            </a:r>
            <a:r>
              <a:rPr sz="3900" spc="-105" dirty="0">
                <a:latin typeface="Times New Roman"/>
                <a:cs typeface="Times New Roman"/>
              </a:rPr>
              <a:t> </a:t>
            </a:r>
            <a:r>
              <a:rPr sz="3900" i="1" spc="110" dirty="0">
                <a:latin typeface="Times New Roman"/>
                <a:cs typeface="Times New Roman"/>
              </a:rPr>
              <a:t>y</a:t>
            </a:r>
            <a:r>
              <a:rPr sz="3900" spc="110" dirty="0">
                <a:latin typeface="Times New Roman"/>
                <a:cs typeface="Times New Roman"/>
              </a:rPr>
              <a:t>)</a:t>
            </a:r>
            <a:r>
              <a:rPr sz="3900" spc="-60" dirty="0">
                <a:latin typeface="Times New Roman"/>
                <a:cs typeface="Times New Roman"/>
              </a:rPr>
              <a:t> </a:t>
            </a:r>
            <a:r>
              <a:rPr sz="3900" spc="10" dirty="0">
                <a:latin typeface="Symbol"/>
                <a:cs typeface="Symbol"/>
              </a:rPr>
              <a:t></a:t>
            </a:r>
            <a:r>
              <a:rPr sz="3900" dirty="0">
                <a:latin typeface="Times New Roman"/>
                <a:cs typeface="Times New Roman"/>
              </a:rPr>
              <a:t>	</a:t>
            </a:r>
            <a:r>
              <a:rPr sz="3900" i="1" dirty="0">
                <a:latin typeface="Times New Roman"/>
                <a:cs typeface="Times New Roman"/>
              </a:rPr>
              <a:t>f</a:t>
            </a:r>
            <a:r>
              <a:rPr sz="3900" i="1" spc="-25" dirty="0">
                <a:latin typeface="Times New Roman"/>
                <a:cs typeface="Times New Roman"/>
              </a:rPr>
              <a:t> </a:t>
            </a:r>
            <a:r>
              <a:rPr sz="3900" spc="135" dirty="0">
                <a:latin typeface="Times New Roman"/>
                <a:cs typeface="Times New Roman"/>
              </a:rPr>
              <a:t>(</a:t>
            </a:r>
            <a:r>
              <a:rPr sz="3900" i="1" spc="135" dirty="0">
                <a:latin typeface="Times New Roman"/>
                <a:cs typeface="Times New Roman"/>
              </a:rPr>
              <a:t>x</a:t>
            </a:r>
            <a:r>
              <a:rPr sz="3900" spc="135" dirty="0">
                <a:latin typeface="Times New Roman"/>
                <a:cs typeface="Times New Roman"/>
              </a:rPr>
              <a:t>,</a:t>
            </a:r>
            <a:r>
              <a:rPr sz="3900" spc="-100" dirty="0">
                <a:latin typeface="Times New Roman"/>
                <a:cs typeface="Times New Roman"/>
              </a:rPr>
              <a:t> </a:t>
            </a:r>
            <a:r>
              <a:rPr sz="3900" i="1" spc="110" dirty="0">
                <a:latin typeface="Times New Roman"/>
                <a:cs typeface="Times New Roman"/>
              </a:rPr>
              <a:t>y</a:t>
            </a:r>
            <a:r>
              <a:rPr sz="3900" spc="110" dirty="0">
                <a:latin typeface="Times New Roman"/>
                <a:cs typeface="Times New Roman"/>
              </a:rPr>
              <a:t>)</a:t>
            </a:r>
            <a:r>
              <a:rPr sz="3900" spc="-185" dirty="0">
                <a:latin typeface="Times New Roman"/>
                <a:cs typeface="Times New Roman"/>
              </a:rPr>
              <a:t> </a:t>
            </a:r>
            <a:r>
              <a:rPr sz="3900" spc="60" dirty="0">
                <a:latin typeface="Symbol"/>
                <a:cs typeface="Symbol"/>
              </a:rPr>
              <a:t></a:t>
            </a:r>
            <a:r>
              <a:rPr sz="3900" spc="-610" dirty="0">
                <a:latin typeface="Times New Roman"/>
                <a:cs typeface="Times New Roman"/>
              </a:rPr>
              <a:t> </a:t>
            </a:r>
            <a:r>
              <a:rPr sz="4100" spc="160" dirty="0">
                <a:latin typeface="Symbol"/>
                <a:cs typeface="Symbol"/>
              </a:rPr>
              <a:t></a:t>
            </a:r>
            <a:r>
              <a:rPr sz="3900" spc="160" dirty="0">
                <a:latin typeface="Times New Roman"/>
                <a:cs typeface="Times New Roman"/>
              </a:rPr>
              <a:t>(</a:t>
            </a:r>
            <a:r>
              <a:rPr sz="3900" i="1" spc="160" dirty="0">
                <a:latin typeface="Times New Roman"/>
                <a:cs typeface="Times New Roman"/>
              </a:rPr>
              <a:t>x</a:t>
            </a:r>
            <a:r>
              <a:rPr sz="3900" spc="160" dirty="0">
                <a:latin typeface="Times New Roman"/>
                <a:cs typeface="Times New Roman"/>
              </a:rPr>
              <a:t>,</a:t>
            </a:r>
            <a:r>
              <a:rPr sz="3900" spc="-100" dirty="0">
                <a:latin typeface="Times New Roman"/>
                <a:cs typeface="Times New Roman"/>
              </a:rPr>
              <a:t> </a:t>
            </a:r>
            <a:r>
              <a:rPr sz="3900" i="1" spc="85" dirty="0">
                <a:latin typeface="Times New Roman"/>
                <a:cs typeface="Times New Roman"/>
              </a:rPr>
              <a:t>y</a:t>
            </a:r>
            <a:r>
              <a:rPr sz="3900" spc="85" dirty="0">
                <a:latin typeface="Times New Roman"/>
                <a:cs typeface="Times New Roman"/>
              </a:rPr>
              <a:t>)</a:t>
            </a:r>
            <a:endParaRPr sz="3900">
              <a:latin typeface="Times New Roman"/>
              <a:cs typeface="Times New Roman"/>
            </a:endParaRPr>
          </a:p>
          <a:p>
            <a:pPr marL="12700" marR="770890">
              <a:lnSpc>
                <a:spcPct val="100200"/>
              </a:lnSpc>
              <a:spcBef>
                <a:spcPts val="3715"/>
              </a:spcBef>
            </a:pPr>
            <a:r>
              <a:rPr sz="3200" dirty="0">
                <a:latin typeface="Arial MT"/>
                <a:cs typeface="Arial MT"/>
              </a:rPr>
              <a:t>where</a:t>
            </a:r>
            <a:r>
              <a:rPr sz="3200" spc="-45" dirty="0">
                <a:latin typeface="Arial MT"/>
                <a:cs typeface="Arial MT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f(x,</a:t>
            </a:r>
            <a:r>
              <a:rPr sz="3200" i="1" spc="-15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y)</a:t>
            </a:r>
            <a:r>
              <a:rPr sz="3200" i="1" spc="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Arial MT"/>
                <a:cs typeface="Arial MT"/>
              </a:rPr>
              <a:t>is</a:t>
            </a:r>
            <a:r>
              <a:rPr sz="3200" spc="-3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the</a:t>
            </a:r>
            <a:r>
              <a:rPr sz="3200" spc="-3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original</a:t>
            </a:r>
            <a:r>
              <a:rPr sz="3200" spc="-1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image</a:t>
            </a:r>
            <a:r>
              <a:rPr sz="3200" spc="-40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pixel, </a:t>
            </a:r>
            <a:r>
              <a:rPr sz="3200" i="1" dirty="0">
                <a:latin typeface="Times New Roman"/>
                <a:cs typeface="Times New Roman"/>
              </a:rPr>
              <a:t>η(x,</a:t>
            </a:r>
            <a:r>
              <a:rPr sz="3200" i="1" spc="-10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y)</a:t>
            </a:r>
            <a:r>
              <a:rPr sz="3200" i="1" spc="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Arial MT"/>
                <a:cs typeface="Arial MT"/>
              </a:rPr>
              <a:t>is</a:t>
            </a:r>
            <a:r>
              <a:rPr sz="3200" spc="-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the</a:t>
            </a:r>
            <a:r>
              <a:rPr sz="3200" spc="-2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noise</a:t>
            </a:r>
            <a:r>
              <a:rPr sz="3200" spc="-2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term</a:t>
            </a:r>
            <a:r>
              <a:rPr sz="3200" spc="-3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and</a:t>
            </a:r>
            <a:r>
              <a:rPr sz="3200" spc="-15" dirty="0">
                <a:latin typeface="Arial MT"/>
                <a:cs typeface="Arial MT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g(x,</a:t>
            </a:r>
            <a:r>
              <a:rPr sz="3200" i="1" spc="-25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y)</a:t>
            </a:r>
            <a:r>
              <a:rPr sz="3200" i="1" spc="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Arial MT"/>
                <a:cs typeface="Arial MT"/>
              </a:rPr>
              <a:t>is</a:t>
            </a:r>
            <a:r>
              <a:rPr sz="3200" spc="-5" dirty="0">
                <a:latin typeface="Arial MT"/>
                <a:cs typeface="Arial MT"/>
              </a:rPr>
              <a:t> </a:t>
            </a:r>
            <a:r>
              <a:rPr sz="3200" spc="-25" dirty="0">
                <a:latin typeface="Arial MT"/>
                <a:cs typeface="Arial MT"/>
              </a:rPr>
              <a:t>the </a:t>
            </a:r>
            <a:r>
              <a:rPr sz="3200" dirty="0">
                <a:latin typeface="Arial MT"/>
                <a:cs typeface="Arial MT"/>
              </a:rPr>
              <a:t>resulting</a:t>
            </a:r>
            <a:r>
              <a:rPr sz="3200" spc="-6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noisy</a:t>
            </a:r>
            <a:r>
              <a:rPr sz="3200" spc="-20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pixel</a:t>
            </a:r>
            <a:endParaRPr sz="3200">
              <a:latin typeface="Arial MT"/>
              <a:cs typeface="Arial MT"/>
            </a:endParaRPr>
          </a:p>
          <a:p>
            <a:pPr marL="12700" marR="5080" algn="just">
              <a:lnSpc>
                <a:spcPct val="99800"/>
              </a:lnSpc>
              <a:spcBef>
                <a:spcPts val="780"/>
              </a:spcBef>
            </a:pPr>
            <a:r>
              <a:rPr sz="3200" dirty="0">
                <a:latin typeface="Arial MT"/>
                <a:cs typeface="Arial MT"/>
              </a:rPr>
              <a:t>If</a:t>
            </a:r>
            <a:r>
              <a:rPr sz="3200" spc="-2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we</a:t>
            </a:r>
            <a:r>
              <a:rPr sz="3200" spc="-4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can</a:t>
            </a:r>
            <a:r>
              <a:rPr sz="3200" spc="-2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estimate</a:t>
            </a:r>
            <a:r>
              <a:rPr sz="3200" spc="-4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the</a:t>
            </a:r>
            <a:r>
              <a:rPr sz="3200" spc="-3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model</a:t>
            </a:r>
            <a:r>
              <a:rPr sz="3200" spc="-2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the</a:t>
            </a:r>
            <a:r>
              <a:rPr sz="3200" spc="-4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noise</a:t>
            </a:r>
            <a:r>
              <a:rPr sz="3200" spc="-2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in</a:t>
            </a:r>
            <a:r>
              <a:rPr sz="3200" spc="-35" dirty="0">
                <a:latin typeface="Arial MT"/>
                <a:cs typeface="Arial MT"/>
              </a:rPr>
              <a:t> </a:t>
            </a:r>
            <a:r>
              <a:rPr sz="3200" spc="-25" dirty="0">
                <a:latin typeface="Arial MT"/>
                <a:cs typeface="Arial MT"/>
              </a:rPr>
              <a:t>an </a:t>
            </a:r>
            <a:r>
              <a:rPr sz="3200" dirty="0">
                <a:latin typeface="Arial MT"/>
                <a:cs typeface="Arial MT"/>
              </a:rPr>
              <a:t>image</a:t>
            </a:r>
            <a:r>
              <a:rPr sz="3200" spc="-3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is</a:t>
            </a:r>
            <a:r>
              <a:rPr sz="3200" spc="-2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based</a:t>
            </a:r>
            <a:r>
              <a:rPr sz="3200" spc="-4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on,</a:t>
            </a:r>
            <a:r>
              <a:rPr sz="3200" spc="-3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this</a:t>
            </a:r>
            <a:r>
              <a:rPr sz="3200" spc="-2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will</a:t>
            </a:r>
            <a:r>
              <a:rPr sz="3200" spc="-2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help</a:t>
            </a:r>
            <a:r>
              <a:rPr sz="3200" spc="-3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us</a:t>
            </a:r>
            <a:r>
              <a:rPr sz="3200" spc="-3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to</a:t>
            </a:r>
            <a:r>
              <a:rPr sz="3200" spc="-30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figure </a:t>
            </a:r>
            <a:r>
              <a:rPr sz="3200" dirty="0">
                <a:latin typeface="Arial MT"/>
                <a:cs typeface="Arial MT"/>
              </a:rPr>
              <a:t>out</a:t>
            </a:r>
            <a:r>
              <a:rPr sz="3200" spc="-3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how</a:t>
            </a:r>
            <a:r>
              <a:rPr sz="3200" spc="-3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to</a:t>
            </a:r>
            <a:r>
              <a:rPr sz="3200" spc="-3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restore</a:t>
            </a:r>
            <a:r>
              <a:rPr sz="3200" spc="-5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the</a:t>
            </a:r>
            <a:r>
              <a:rPr sz="3200" spc="-30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image</a:t>
            </a:r>
            <a:endParaRPr sz="3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Google Shape;1409;p190"/>
          <p:cNvSpPr txBox="1">
            <a:spLocks noGrp="1"/>
          </p:cNvSpPr>
          <p:nvPr>
            <p:ph type="title"/>
          </p:nvPr>
        </p:nvSpPr>
        <p:spPr>
          <a:xfrm>
            <a:off x="1995900" y="70567"/>
            <a:ext cx="8222100" cy="102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l"/>
            <a:r>
              <a:rPr lang="en"/>
              <a:t>Image Restoration</a:t>
            </a:r>
            <a:endParaRPr/>
          </a:p>
        </p:txBody>
      </p:sp>
      <p:sp>
        <p:nvSpPr>
          <p:cNvPr id="1410" name="Google Shape;1410;p190"/>
          <p:cNvSpPr txBox="1">
            <a:spLocks noGrp="1"/>
          </p:cNvSpPr>
          <p:nvPr>
            <p:ph type="sldNum" idx="12"/>
          </p:nvPr>
        </p:nvSpPr>
        <p:spPr>
          <a:xfrm>
            <a:off x="10047541" y="6260831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8</a:t>
            </a:fld>
            <a:endParaRPr/>
          </a:p>
        </p:txBody>
      </p:sp>
      <p:pic>
        <p:nvPicPr>
          <p:cNvPr id="1411" name="Google Shape;1411;p1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5438" y="1851726"/>
            <a:ext cx="9001124" cy="3291775"/>
          </a:xfrm>
          <a:prstGeom prst="rect">
            <a:avLst/>
          </a:prstGeom>
          <a:noFill/>
          <a:ln>
            <a:noFill/>
          </a:ln>
        </p:spPr>
      </p:pic>
      <p:sp>
        <p:nvSpPr>
          <p:cNvPr id="1412" name="Google Shape;1412;p190"/>
          <p:cNvSpPr/>
          <p:nvPr/>
        </p:nvSpPr>
        <p:spPr>
          <a:xfrm>
            <a:off x="3020557" y="2452676"/>
            <a:ext cx="1454640" cy="932294"/>
          </a:xfrm>
          <a:prstGeom prst="rect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rtl="0"/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413" name="Google Shape;1413;p190"/>
          <p:cNvGrpSpPr/>
          <p:nvPr/>
        </p:nvGrpSpPr>
        <p:grpSpPr>
          <a:xfrm>
            <a:off x="5462387" y="2452626"/>
            <a:ext cx="3324521" cy="1750338"/>
            <a:chOff x="3938386" y="2452626"/>
            <a:chExt cx="3324521" cy="1750338"/>
          </a:xfrm>
        </p:grpSpPr>
        <p:sp>
          <p:nvSpPr>
            <p:cNvPr id="1414" name="Google Shape;1414;p190"/>
            <p:cNvSpPr/>
            <p:nvPr/>
          </p:nvSpPr>
          <p:spPr>
            <a:xfrm>
              <a:off x="3938386" y="3270669"/>
              <a:ext cx="1454640" cy="932294"/>
            </a:xfrm>
            <a:prstGeom prst="rect">
              <a:avLst/>
            </a:prstGeom>
            <a:noFill/>
            <a:ln w="28575" cap="flat" cmpd="sng">
              <a:solidFill>
                <a:srgbClr val="FF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rtl="0"/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15" name="Google Shape;1415;p190"/>
            <p:cNvSpPr/>
            <p:nvPr/>
          </p:nvSpPr>
          <p:spPr>
            <a:xfrm>
              <a:off x="5808207" y="2452626"/>
              <a:ext cx="1454700" cy="932400"/>
            </a:xfrm>
            <a:prstGeom prst="rect">
              <a:avLst/>
            </a:prstGeom>
            <a:noFill/>
            <a:ln w="28575" cap="flat" cmpd="sng">
              <a:solidFill>
                <a:srgbClr val="FF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rtl="0"/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58"/>
          <p:cNvSpPr txBox="1">
            <a:spLocks noGrp="1"/>
          </p:cNvSpPr>
          <p:nvPr>
            <p:ph type="title"/>
          </p:nvPr>
        </p:nvSpPr>
        <p:spPr>
          <a:xfrm>
            <a:off x="1995900" y="70567"/>
            <a:ext cx="8222100" cy="102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/>
              <a:t>Gaussian Noise</a:t>
            </a:r>
            <a:endParaRPr/>
          </a:p>
        </p:txBody>
      </p:sp>
      <p:sp>
        <p:nvSpPr>
          <p:cNvPr id="396" name="Google Shape;396;p58"/>
          <p:cNvSpPr txBox="1">
            <a:spLocks noGrp="1"/>
          </p:cNvSpPr>
          <p:nvPr>
            <p:ph type="sldNum" idx="12"/>
          </p:nvPr>
        </p:nvSpPr>
        <p:spPr>
          <a:xfrm>
            <a:off x="10047541" y="6260831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n">
                <a:solidFill>
                  <a:srgbClr val="737373"/>
                </a:solidFill>
              </a:rPr>
              <a:pPr>
                <a:buClr>
                  <a:srgbClr val="000000"/>
                </a:buClr>
              </a:pPr>
              <a:t>9</a:t>
            </a:fld>
            <a:endParaRPr>
              <a:solidFill>
                <a:srgbClr val="737373"/>
              </a:solidFill>
            </a:endParaRPr>
          </a:p>
        </p:txBody>
      </p:sp>
      <p:pic>
        <p:nvPicPr>
          <p:cNvPr id="397" name="Google Shape;397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6400" y="1722817"/>
            <a:ext cx="8839202" cy="37769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1052</TotalTime>
  <Words>2267</Words>
  <Application>Microsoft Office PowerPoint</Application>
  <PresentationFormat>Widescreen</PresentationFormat>
  <Paragraphs>326</Paragraphs>
  <Slides>43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52" baseType="lpstr">
      <vt:lpstr>Arial</vt:lpstr>
      <vt:lpstr>Arial MT</vt:lpstr>
      <vt:lpstr>Calibri</vt:lpstr>
      <vt:lpstr>Caveat SemiBold</vt:lpstr>
      <vt:lpstr>Roboto</vt:lpstr>
      <vt:lpstr>Symbol</vt:lpstr>
      <vt:lpstr>Times New Roman</vt:lpstr>
      <vt:lpstr>Office Theme</vt:lpstr>
      <vt:lpstr>Material</vt:lpstr>
      <vt:lpstr>Digital Image Processing</vt:lpstr>
      <vt:lpstr>Contents</vt:lpstr>
      <vt:lpstr>What is Image Restoration?</vt:lpstr>
      <vt:lpstr>PowerPoint Presentation</vt:lpstr>
      <vt:lpstr>PowerPoint Presentation</vt:lpstr>
      <vt:lpstr>Noise and Images</vt:lpstr>
      <vt:lpstr>Noise Model</vt:lpstr>
      <vt:lpstr>Image Restoration</vt:lpstr>
      <vt:lpstr>Gaussian Noise</vt:lpstr>
      <vt:lpstr>Noise Models</vt:lpstr>
      <vt:lpstr>Noise Example</vt:lpstr>
      <vt:lpstr>Noise Example (cont…)</vt:lpstr>
      <vt:lpstr>Noise Example (cont…)</vt:lpstr>
      <vt:lpstr>Filtering to Remove Noise</vt:lpstr>
      <vt:lpstr>Other Means</vt:lpstr>
      <vt:lpstr>Other Means (cont…)</vt:lpstr>
      <vt:lpstr>Other Means (cont…)</vt:lpstr>
      <vt:lpstr>Other Means (cont…)</vt:lpstr>
      <vt:lpstr>Noise Removal Examples</vt:lpstr>
      <vt:lpstr>Noise Removal Examples (cont…)</vt:lpstr>
      <vt:lpstr>Noise Removal Examples (cont…)</vt:lpstr>
      <vt:lpstr>Contraharmonic Filter</vt:lpstr>
      <vt:lpstr>Order Statistics Filters</vt:lpstr>
      <vt:lpstr>Median Filter</vt:lpstr>
      <vt:lpstr>Max and Min Filter</vt:lpstr>
      <vt:lpstr>Midpoint Filter</vt:lpstr>
      <vt:lpstr>Alpha-Trimmed Mean Filter</vt:lpstr>
      <vt:lpstr>Noise Removal Examples</vt:lpstr>
      <vt:lpstr>Noise Removal Examples (cont…)</vt:lpstr>
      <vt:lpstr>Noise Removal Examples (cont…)</vt:lpstr>
      <vt:lpstr>Adaptive Filters</vt:lpstr>
      <vt:lpstr>Adaptive Median Filtering</vt:lpstr>
      <vt:lpstr>Adaptive Median Filtering (cont…)</vt:lpstr>
      <vt:lpstr>Adaptive Median Filter Algorithm</vt:lpstr>
      <vt:lpstr>Adaptive Median Filtering (cont…)</vt:lpstr>
      <vt:lpstr>PowerPoint Presentation</vt:lpstr>
      <vt:lpstr>Adaptive Median Filtering (cont…)</vt:lpstr>
      <vt:lpstr>Adaptive Filtering Example</vt:lpstr>
      <vt:lpstr>Periodic Noise</vt:lpstr>
      <vt:lpstr>Band Reject Filters</vt:lpstr>
      <vt:lpstr>Band Reject Filters (cont…)</vt:lpstr>
      <vt:lpstr>Band Reject Filter Example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Image Processing</dc:title>
  <dc:creator>Brian Mac Namee</dc:creator>
  <cp:lastModifiedBy>Ahmed Yousry</cp:lastModifiedBy>
  <cp:revision>10</cp:revision>
  <dcterms:created xsi:type="dcterms:W3CDTF">2025-11-09T19:49:58Z</dcterms:created>
  <dcterms:modified xsi:type="dcterms:W3CDTF">2025-11-10T13:23:06Z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2015-01-06T00:00:00Z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2025-11-09T00:00:00Z</vt:filetime>
  </property>
  <property fmtid="{D5CDD505-2E9C-101B-9397-08002B2CF9AE}" pid="5" name="Producer">
    <vt:lpwstr>Microsoft® PowerPoint® 2013</vt:lpwstr>
  </property>
</Properties>
</file>